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7" r:id="rId2"/>
    <p:sldId id="259" r:id="rId3"/>
    <p:sldId id="260" r:id="rId4"/>
    <p:sldId id="263" r:id="rId5"/>
    <p:sldId id="256" r:id="rId6"/>
    <p:sldId id="262" r:id="rId7"/>
    <p:sldId id="264" r:id="rId8"/>
    <p:sldId id="265" r:id="rId9"/>
    <p:sldId id="279" r:id="rId10"/>
    <p:sldId id="267" r:id="rId11"/>
    <p:sldId id="266" r:id="rId12"/>
    <p:sldId id="268" r:id="rId13"/>
    <p:sldId id="280" r:id="rId14"/>
    <p:sldId id="273" r:id="rId15"/>
    <p:sldId id="274" r:id="rId16"/>
    <p:sldId id="275" r:id="rId17"/>
    <p:sldId id="278" r:id="rId18"/>
    <p:sldId id="281" r:id="rId19"/>
    <p:sldId id="282" r:id="rId20"/>
    <p:sldId id="276" r:id="rId21"/>
  </p:sldIdLst>
  <p:sldSz cx="12192000" cy="6858000"/>
  <p:notesSz cx="9144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DBD5"/>
    <a:srgbClr val="FF0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46" autoAdjust="0"/>
    <p:restoredTop sz="87194" autoAdjust="0"/>
  </p:normalViewPr>
  <p:slideViewPr>
    <p:cSldViewPr snapToGrid="0">
      <p:cViewPr varScale="1">
        <p:scale>
          <a:sx n="100" d="100"/>
          <a:sy n="100" d="100"/>
        </p:scale>
        <p:origin x="858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6" d="100"/>
          <a:sy n="116" d="100"/>
        </p:scale>
        <p:origin x="238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7CD910-25E1-4BAA-BDA7-56E277774A81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8A69E6-3E33-460A-98AD-A8878E72F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5264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B7A8D-B8E5-44AF-9DF6-6EB44807EFA8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E27B94-0BA9-4783-A19A-860A7659B5F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23884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발표자 김민성 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err="1" smtClean="0"/>
              <a:t>에지와</a:t>
            </a:r>
            <a:r>
              <a:rPr lang="ko-KR" altLang="en-US" dirty="0" smtClean="0"/>
              <a:t> 영역 발표 시작하겠습니다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AF102-981E-4087-9F92-3900B384CD5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7309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랜덤하게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두점을</a:t>
            </a:r>
            <a:r>
              <a:rPr lang="ko-KR" altLang="en-US" dirty="0" smtClean="0"/>
              <a:t> 선택하여</a:t>
            </a:r>
            <a:r>
              <a:rPr lang="ko-KR" altLang="en-US" baseline="0" dirty="0" smtClean="0"/>
              <a:t> 오차범위 내의 </a:t>
            </a:r>
            <a:r>
              <a:rPr lang="ko-KR" altLang="en-US" baseline="0" dirty="0" err="1" smtClean="0"/>
              <a:t>임계값인</a:t>
            </a:r>
            <a:r>
              <a:rPr lang="ko-KR" altLang="en-US" baseline="0" dirty="0" smtClean="0"/>
              <a:t> 점의 개수를 넘지 못하면 버리고 넘으면 최고의 직선의 후보로 선택함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이런 과정을 반복해서 최고의 직선을 </a:t>
            </a:r>
            <a:r>
              <a:rPr lang="ko-KR" altLang="en-US" baseline="0" dirty="0" err="1" smtClean="0"/>
              <a:t>선택하게됨</a:t>
            </a:r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27B94-0BA9-4783-A19A-860A7659B5F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5870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27B94-0BA9-4783-A19A-860A7659B5F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988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AF102-981E-4087-9F92-3900B384CD5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3562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27B94-0BA9-4783-A19A-860A7659B5F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327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27B94-0BA9-4783-A19A-860A7659B5F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627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첫번째 이미지의 파란색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빨간색점에서 대응되는 점을 오른쪽 이미지에서 찾는다고 할 때  빨간색 점은 쉽게 찾을 수 있지만 파란색 점은 찾기가 어렵다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빨간색 점과 같이 주위 배경과 구별이 되면서 찾기가 쉬운 지점을 </a:t>
            </a:r>
            <a:r>
              <a:rPr lang="ko-KR" altLang="en-US" dirty="0" err="1" smtClean="0"/>
              <a:t>특징점으로</a:t>
            </a:r>
            <a:r>
              <a:rPr lang="ko-KR" altLang="en-US" dirty="0" smtClean="0"/>
              <a:t> 잡는게 유리하다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그렇기때문에 초기에 </a:t>
            </a:r>
            <a:r>
              <a:rPr lang="ko-KR" altLang="en-US" dirty="0" err="1" smtClean="0"/>
              <a:t>특징점을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찾을때는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에지의</a:t>
            </a:r>
            <a:r>
              <a:rPr lang="ko-KR" altLang="en-US" dirty="0" smtClean="0"/>
              <a:t> 경계선의 모퉁이를 찾아서 사용했음</a:t>
            </a:r>
            <a:endParaRPr lang="en-US" altLang="ko-KR" dirty="0" smtClean="0"/>
          </a:p>
          <a:p>
            <a:r>
              <a:rPr lang="ko-KR" altLang="en-US" dirty="0" smtClean="0"/>
              <a:t>하지만 에지가 가지는 정보는 너무 한정적이기 때문에 다른 영상에서 동일한 </a:t>
            </a:r>
            <a:r>
              <a:rPr lang="ko-KR" altLang="en-US" dirty="0" err="1" smtClean="0"/>
              <a:t>에지부분의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특징점을</a:t>
            </a:r>
            <a:r>
              <a:rPr lang="ko-KR" altLang="en-US" dirty="0" smtClean="0"/>
              <a:t> 찾기란 어려움</a:t>
            </a:r>
            <a:endParaRPr lang="en-US" altLang="ko-KR" dirty="0" smtClean="0"/>
          </a:p>
          <a:p>
            <a:r>
              <a:rPr lang="ko-KR" altLang="en-US" dirty="0" smtClean="0"/>
              <a:t>그렇기때문에 지역 특징이라는 방식을 사용함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***************</a:t>
            </a:r>
            <a:r>
              <a:rPr lang="ko-KR" altLang="en-US" dirty="0" smtClean="0"/>
              <a:t>코너를 </a:t>
            </a:r>
            <a:r>
              <a:rPr lang="ko-KR" altLang="en-US" dirty="0" err="1" smtClean="0"/>
              <a:t>특징점을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사용하는건</a:t>
            </a:r>
            <a:r>
              <a:rPr lang="ko-KR" altLang="en-US" dirty="0" smtClean="0"/>
              <a:t> 좋다 이건데 </a:t>
            </a:r>
            <a:r>
              <a:rPr lang="ko-KR" altLang="en-US" dirty="0" err="1" smtClean="0"/>
              <a:t>에지에서</a:t>
            </a:r>
            <a:r>
              <a:rPr lang="ko-KR" altLang="en-US" dirty="0" smtClean="0"/>
              <a:t> 코너를 </a:t>
            </a:r>
            <a:r>
              <a:rPr lang="ko-KR" altLang="en-US" dirty="0" err="1" smtClean="0"/>
              <a:t>찾는건좀</a:t>
            </a:r>
            <a:r>
              <a:rPr lang="ko-KR" altLang="en-US" dirty="0" smtClean="0"/>
              <a:t> 멍청하다 이거지 그래서 지역 특징을 사용해서 </a:t>
            </a:r>
            <a:r>
              <a:rPr lang="ko-KR" altLang="en-US" dirty="0" err="1" smtClean="0"/>
              <a:t>에지영상과</a:t>
            </a:r>
            <a:r>
              <a:rPr lang="ko-KR" altLang="en-US" dirty="0" smtClean="0"/>
              <a:t> 같은 정보가 적은 영상이 아닌 명암영상에서 풍부한 정보에서 </a:t>
            </a:r>
            <a:r>
              <a:rPr lang="ko-KR" altLang="en-US" dirty="0" err="1" smtClean="0"/>
              <a:t>특징점을</a:t>
            </a:r>
            <a:r>
              <a:rPr lang="ko-KR" altLang="en-US" dirty="0" smtClean="0"/>
              <a:t> 식별하겠다는 거임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27B94-0BA9-4783-A19A-860A7659B5F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4729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 정보는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특징점의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정확한 좌표를 제공하며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스케일 정보는 같은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특징점이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이미지가 확대되거나 축소될 때도 일관되게 검출될 수 있도록 해줍니다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방향 정보는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특징점의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지역적인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그래디언트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방향을 나타내며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통해 이미지가 회전하더라도 동일한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특징점을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식별할 수 있게 해줍니다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특징 벡터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 기술자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특징점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주변의 밝기 패턴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텍스처 정보를 수치적으로 기술하여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 이미지에서 같은 물체의 해당 부분을 매칭하는 데 사용됩니다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방향과 특징 벡터 정보를 이용하여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서로 다른 이미지 간에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특징점들의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쌍을 정확하게 찾을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매칭을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 서로 다른 이미지 간에 동일한 객체 또는 장면의 해당 부분을 식별하여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객체인식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물체추적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등과 같은 동작을 할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27B94-0BA9-4783-A19A-860A7659B5F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8350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AF102-981E-4087-9F92-3900B384CD5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3421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27B94-0BA9-4783-A19A-860A7659B5F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6999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노이즈에 취약함</a:t>
            </a:r>
            <a:endParaRPr lang="en-US" altLang="ko-KR" dirty="0" smtClean="0"/>
          </a:p>
          <a:p>
            <a:r>
              <a:rPr lang="en-US" altLang="ko-KR" dirty="0" smtClean="0"/>
              <a:t>S</a:t>
            </a:r>
            <a:r>
              <a:rPr lang="ko-KR" altLang="en-US" dirty="0" err="1" smtClean="0"/>
              <a:t>맵에서</a:t>
            </a:r>
            <a:r>
              <a:rPr lang="ko-KR" altLang="en-US" dirty="0" smtClean="0"/>
              <a:t> 최솟값만 고려함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27B94-0BA9-4783-A19A-860A7659B5F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564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목차는 다음과 같습니다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AF102-981E-4087-9F92-3900B384CD5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57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</a:t>
            </a:r>
            <a:r>
              <a:rPr lang="ko-KR" altLang="en-US" dirty="0" err="1" smtClean="0"/>
              <a:t>허프</a:t>
            </a:r>
            <a:r>
              <a:rPr lang="ko-KR" altLang="en-US" baseline="0" dirty="0" smtClean="0"/>
              <a:t> 변환에서 원 검출입니다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AF102-981E-4087-9F92-3900B384CD5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22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AF102-981E-4087-9F92-3900B384CD5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822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기울기의 방향을 알게 된다면 중심점의 위치를 </a:t>
            </a:r>
            <a:r>
              <a:rPr lang="ko-KR" altLang="en-US" dirty="0" err="1" smtClean="0"/>
              <a:t>알수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있게된다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그렇기 때문에 </a:t>
            </a:r>
            <a:r>
              <a:rPr lang="en-US" altLang="ko-KR" dirty="0" smtClean="0"/>
              <a:t>+-</a:t>
            </a:r>
            <a:r>
              <a:rPr lang="ko-KR" altLang="en-US" dirty="0" err="1" smtClean="0"/>
              <a:t>해줘야됨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27B94-0BA9-4783-A19A-860A7659B5F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585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기울기의 방향을 알게 된다면 중심점의 위치를 </a:t>
            </a:r>
            <a:r>
              <a:rPr lang="ko-KR" altLang="en-US" dirty="0" err="1" smtClean="0"/>
              <a:t>알수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있게된다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그렇기 때문에 </a:t>
            </a:r>
            <a:r>
              <a:rPr lang="en-US" altLang="ko-KR" dirty="0" smtClean="0"/>
              <a:t>+-</a:t>
            </a:r>
            <a:r>
              <a:rPr lang="ko-KR" altLang="en-US" dirty="0" err="1" smtClean="0"/>
              <a:t>해줘야됨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27B94-0BA9-4783-A19A-860A7659B5F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809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기울기의 방향을 알게 된다면 중심점의 위치를 </a:t>
            </a:r>
            <a:r>
              <a:rPr lang="ko-KR" altLang="en-US" dirty="0" err="1" smtClean="0"/>
              <a:t>알수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있게된다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그렇기 때문에 </a:t>
            </a:r>
            <a:r>
              <a:rPr lang="en-US" altLang="ko-KR" dirty="0" smtClean="0"/>
              <a:t>+-</a:t>
            </a:r>
            <a:r>
              <a:rPr lang="ko-KR" altLang="en-US" dirty="0" err="1" smtClean="0"/>
              <a:t>해줘야됨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27B94-0BA9-4783-A19A-860A7659B5F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901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AF102-981E-4087-9F92-3900B384CD5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335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27B94-0BA9-4783-A19A-860A7659B5F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949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2B010-CAE2-4E39-81A7-7C5EF3ED9C97}" type="datetime1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96400" y="6378575"/>
            <a:ext cx="2743200" cy="365125"/>
          </a:xfrm>
        </p:spPr>
        <p:txBody>
          <a:bodyPr/>
          <a:lstStyle/>
          <a:p>
            <a:fld id="{462CC4C6-6957-4734-A697-857ABF7C27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676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933B2-5B71-4EEB-BCCA-AD0848A4B895}" type="datetime1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C4C6-6957-4734-A697-857ABF7C27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202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1D82-1FA0-441A-8A6A-2957E20E9E1B}" type="datetime1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C4C6-6957-4734-A697-857ABF7C27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578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9A73B-FB59-49F3-83A1-B8259174F68E}" type="datetime1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C4C6-6957-4734-A697-857ABF7C27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708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7D2F5-27F8-4E9C-B799-A46733AE3EC2}" type="datetime1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C4C6-6957-4734-A697-857ABF7C27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685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21572-1F1A-4FA3-B9D1-65BF05F5E571}" type="datetime1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C4C6-6957-4734-A697-857ABF7C27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576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7E942-C2A0-4E2C-9D0B-1C25202CAA31}" type="datetime1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C4C6-6957-4734-A697-857ABF7C27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123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C01F-FD39-4500-871B-C04A2F7DA43C}" type="datetime1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C4C6-6957-4734-A697-857ABF7C27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0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50BE0-F277-48AB-A823-848C54D61D11}" type="datetime1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C4C6-6957-4734-A697-857ABF7C27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910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856E6-F0B7-463C-963B-73B4D2A22EE6}" type="datetime1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C4C6-6957-4734-A697-857ABF7C27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013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DF8A1-5355-42CD-979F-D6F4D581BA23}" type="datetime1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C4C6-6957-4734-A697-857ABF7C27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23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BD841-1974-4711-8AEC-4A867463C591}" type="datetime1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CC4C6-6957-4734-A697-857ABF7C27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236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14.png"/><Relationship Id="rId21" Type="http://schemas.openxmlformats.org/officeDocument/2006/relationships/image" Target="../media/image29.png"/><Relationship Id="rId7" Type="http://schemas.openxmlformats.org/officeDocument/2006/relationships/image" Target="../media/image11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7.png"/><Relationship Id="rId24" Type="http://schemas.openxmlformats.org/officeDocument/2006/relationships/image" Target="../media/image32.png"/><Relationship Id="rId5" Type="http://schemas.openxmlformats.org/officeDocument/2006/relationships/image" Target="../media/image16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31" Type="http://schemas.openxmlformats.org/officeDocument/2006/relationships/image" Target="../media/image39.png"/><Relationship Id="rId4" Type="http://schemas.openxmlformats.org/officeDocument/2006/relationships/image" Target="../media/image15.png"/><Relationship Id="rId9" Type="http://schemas.openxmlformats.org/officeDocument/2006/relationships/image" Target="../media/image18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76991" y="2162175"/>
            <a:ext cx="523801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 err="1" smtClean="0">
                <a:ln w="38100">
                  <a:solidFill>
                    <a:schemeClr val="tx1"/>
                  </a:solidFill>
                </a:ln>
                <a:noFill/>
              </a:rPr>
              <a:t>에지와</a:t>
            </a:r>
            <a:r>
              <a:rPr lang="ko-KR" altLang="en-US" sz="6600" b="1" dirty="0" smtClean="0">
                <a:ln>
                  <a:solidFill>
                    <a:schemeClr val="tx1"/>
                  </a:solidFill>
                </a:ln>
                <a:noFill/>
              </a:rPr>
              <a:t> </a:t>
            </a:r>
            <a:r>
              <a:rPr lang="ko-KR" altLang="en-US" sz="6600" b="1" dirty="0" smtClean="0">
                <a:ln w="38100">
                  <a:solidFill>
                    <a:schemeClr val="tx1"/>
                  </a:solidFill>
                </a:ln>
                <a:noFill/>
              </a:rPr>
              <a:t>영역</a:t>
            </a:r>
            <a:r>
              <a:rPr lang="en-US" altLang="ko-KR" sz="6600" b="1" dirty="0" smtClean="0">
                <a:ln w="38100">
                  <a:solidFill>
                    <a:schemeClr val="tx1"/>
                  </a:solidFill>
                </a:ln>
                <a:noFill/>
              </a:rPr>
              <a:t>2</a:t>
            </a:r>
          </a:p>
          <a:p>
            <a:r>
              <a:rPr lang="ko-KR" altLang="en-US" sz="6600" b="1" dirty="0" smtClean="0">
                <a:ln w="38100">
                  <a:noFill/>
                </a:ln>
              </a:rPr>
              <a:t>및 </a:t>
            </a:r>
            <a:r>
              <a:rPr lang="ko-KR" altLang="en-US" sz="6600" b="1" dirty="0" err="1" smtClean="0">
                <a:ln w="38100">
                  <a:noFill/>
                </a:ln>
              </a:rPr>
              <a:t>지역특징</a:t>
            </a:r>
            <a:endParaRPr lang="ko-KR" altLang="en-US" sz="6600" b="1" dirty="0">
              <a:ln w="38100">
                <a:noFill/>
              </a:ln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52500" y="5491091"/>
            <a:ext cx="2981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 w="19050">
                  <a:noFill/>
                </a:ln>
              </a:rPr>
              <a:t>kms00737@naver.com</a:t>
            </a:r>
            <a:endParaRPr lang="ko-KR" altLang="en-US" b="1" dirty="0">
              <a:ln w="19050">
                <a:noFill/>
              </a:ln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25050" y="5491091"/>
            <a:ext cx="1228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 w="19050">
                  <a:noFill/>
                </a:ln>
              </a:rPr>
              <a:t>23.12.03</a:t>
            </a:r>
            <a:endParaRPr lang="ko-KR" altLang="en-US" sz="1600" b="1" dirty="0">
              <a:ln w="19050">
                <a:noFill/>
              </a:ln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2500" y="5219212"/>
            <a:ext cx="89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n w="19050">
                  <a:noFill/>
                </a:ln>
              </a:rPr>
              <a:t>김민성</a:t>
            </a:r>
            <a:endParaRPr lang="ko-KR" altLang="en-US" b="1" dirty="0">
              <a:ln w="19050">
                <a:noFill/>
              </a:ln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C4C6-6957-4734-A697-857ABF7C27E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835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254230"/>
            <a:ext cx="2277208" cy="311727"/>
          </a:xfrm>
          <a:custGeom>
            <a:avLst/>
            <a:gdLst>
              <a:gd name="connsiteX0" fmla="*/ 0 w 1808018"/>
              <a:gd name="connsiteY0" fmla="*/ 0 h 426027"/>
              <a:gd name="connsiteX1" fmla="*/ 1737012 w 1808018"/>
              <a:gd name="connsiteY1" fmla="*/ 0 h 426027"/>
              <a:gd name="connsiteX2" fmla="*/ 1808018 w 1808018"/>
              <a:gd name="connsiteY2" fmla="*/ 71006 h 426027"/>
              <a:gd name="connsiteX3" fmla="*/ 1808018 w 1808018"/>
              <a:gd name="connsiteY3" fmla="*/ 355021 h 426027"/>
              <a:gd name="connsiteX4" fmla="*/ 1737012 w 1808018"/>
              <a:gd name="connsiteY4" fmla="*/ 426027 h 426027"/>
              <a:gd name="connsiteX5" fmla="*/ 0 w 1808018"/>
              <a:gd name="connsiteY5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8018" h="426027">
                <a:moveTo>
                  <a:pt x="0" y="0"/>
                </a:moveTo>
                <a:lnTo>
                  <a:pt x="1737012" y="0"/>
                </a:lnTo>
                <a:cubicBezTo>
                  <a:pt x="1776228" y="0"/>
                  <a:pt x="1808018" y="31790"/>
                  <a:pt x="1808018" y="71006"/>
                </a:cubicBezTo>
                <a:lnTo>
                  <a:pt x="1808018" y="355021"/>
                </a:lnTo>
                <a:cubicBezTo>
                  <a:pt x="1808018" y="394237"/>
                  <a:pt x="1776228" y="426027"/>
                  <a:pt x="1737012" y="426027"/>
                </a:cubicBezTo>
                <a:lnTo>
                  <a:pt x="0" y="4260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4-3 </a:t>
            </a:r>
            <a:r>
              <a:rPr lang="en-US" altLang="ko-KR" sz="1400" b="1" dirty="0" err="1" smtClean="0"/>
              <a:t>Ransac</a:t>
            </a:r>
            <a:endParaRPr lang="ko-KR" altLang="en-US" sz="1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987475" y="3031744"/>
            <a:ext cx="79095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/>
              <a:t>Ransac</a:t>
            </a:r>
            <a:r>
              <a:rPr lang="en-US" altLang="ko-KR" sz="2000" b="1" dirty="0" smtClean="0"/>
              <a:t>(Random Sample Consensus)</a:t>
            </a:r>
          </a:p>
          <a:p>
            <a:r>
              <a:rPr lang="en-US" altLang="ko-KR" b="1" dirty="0" smtClean="0"/>
              <a:t>: </a:t>
            </a:r>
            <a:r>
              <a:rPr lang="ko-KR" altLang="en-US" b="1" dirty="0" smtClean="0"/>
              <a:t>오류가 포함된 데이터를 </a:t>
            </a:r>
            <a:r>
              <a:rPr lang="ko-KR" altLang="en-US" b="1" dirty="0" err="1" smtClean="0"/>
              <a:t>랜덤하게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샘플링한</a:t>
            </a:r>
            <a:r>
              <a:rPr lang="ko-KR" altLang="en-US" b="1" dirty="0" smtClean="0"/>
              <a:t> 후 </a:t>
            </a:r>
            <a:r>
              <a:rPr lang="ko-KR" altLang="en-US" b="1" dirty="0" err="1" smtClean="0"/>
              <a:t>학습시킨뒤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  <a:p>
            <a:r>
              <a:rPr lang="ko-KR" altLang="en-US" b="1" dirty="0" smtClean="0"/>
              <a:t>원하는 목표치에 도달했는지 확인하는 반복적인 과정을 의미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C4C6-6957-4734-A697-857ABF7C27E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102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직선 연결선 76"/>
          <p:cNvCxnSpPr/>
          <p:nvPr/>
        </p:nvCxnSpPr>
        <p:spPr>
          <a:xfrm flipV="1">
            <a:off x="1251964" y="1012178"/>
            <a:ext cx="1926529" cy="43129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자유형 3"/>
          <p:cNvSpPr/>
          <p:nvPr/>
        </p:nvSpPr>
        <p:spPr>
          <a:xfrm>
            <a:off x="0" y="254230"/>
            <a:ext cx="2277208" cy="311727"/>
          </a:xfrm>
          <a:custGeom>
            <a:avLst/>
            <a:gdLst>
              <a:gd name="connsiteX0" fmla="*/ 0 w 1808018"/>
              <a:gd name="connsiteY0" fmla="*/ 0 h 426027"/>
              <a:gd name="connsiteX1" fmla="*/ 1737012 w 1808018"/>
              <a:gd name="connsiteY1" fmla="*/ 0 h 426027"/>
              <a:gd name="connsiteX2" fmla="*/ 1808018 w 1808018"/>
              <a:gd name="connsiteY2" fmla="*/ 71006 h 426027"/>
              <a:gd name="connsiteX3" fmla="*/ 1808018 w 1808018"/>
              <a:gd name="connsiteY3" fmla="*/ 355021 h 426027"/>
              <a:gd name="connsiteX4" fmla="*/ 1737012 w 1808018"/>
              <a:gd name="connsiteY4" fmla="*/ 426027 h 426027"/>
              <a:gd name="connsiteX5" fmla="*/ 0 w 1808018"/>
              <a:gd name="connsiteY5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8018" h="426027">
                <a:moveTo>
                  <a:pt x="0" y="0"/>
                </a:moveTo>
                <a:lnTo>
                  <a:pt x="1737012" y="0"/>
                </a:lnTo>
                <a:cubicBezTo>
                  <a:pt x="1776228" y="0"/>
                  <a:pt x="1808018" y="31790"/>
                  <a:pt x="1808018" y="71006"/>
                </a:cubicBezTo>
                <a:lnTo>
                  <a:pt x="1808018" y="355021"/>
                </a:lnTo>
                <a:cubicBezTo>
                  <a:pt x="1808018" y="394237"/>
                  <a:pt x="1776228" y="426027"/>
                  <a:pt x="1737012" y="426027"/>
                </a:cubicBezTo>
                <a:lnTo>
                  <a:pt x="0" y="4260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4-3 </a:t>
            </a:r>
            <a:r>
              <a:rPr lang="en-US" altLang="ko-KR" sz="1400" b="1" dirty="0" err="1" smtClean="0"/>
              <a:t>Ransac</a:t>
            </a:r>
            <a:endParaRPr lang="ko-KR" altLang="en-US" sz="1400" b="1" dirty="0"/>
          </a:p>
        </p:txBody>
      </p: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224875"/>
              </p:ext>
            </p:extLst>
          </p:nvPr>
        </p:nvGraphicFramePr>
        <p:xfrm>
          <a:off x="1533848" y="1524108"/>
          <a:ext cx="3875312" cy="3968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4414">
                  <a:extLst>
                    <a:ext uri="{9D8B030D-6E8A-4147-A177-3AD203B41FA5}">
                      <a16:colId xmlns:a16="http://schemas.microsoft.com/office/drawing/2014/main" val="552386087"/>
                    </a:ext>
                  </a:extLst>
                </a:gridCol>
                <a:gridCol w="484414">
                  <a:extLst>
                    <a:ext uri="{9D8B030D-6E8A-4147-A177-3AD203B41FA5}">
                      <a16:colId xmlns:a16="http://schemas.microsoft.com/office/drawing/2014/main" val="771749124"/>
                    </a:ext>
                  </a:extLst>
                </a:gridCol>
                <a:gridCol w="484414">
                  <a:extLst>
                    <a:ext uri="{9D8B030D-6E8A-4147-A177-3AD203B41FA5}">
                      <a16:colId xmlns:a16="http://schemas.microsoft.com/office/drawing/2014/main" val="3537810951"/>
                    </a:ext>
                  </a:extLst>
                </a:gridCol>
                <a:gridCol w="484414">
                  <a:extLst>
                    <a:ext uri="{9D8B030D-6E8A-4147-A177-3AD203B41FA5}">
                      <a16:colId xmlns:a16="http://schemas.microsoft.com/office/drawing/2014/main" val="3030133940"/>
                    </a:ext>
                  </a:extLst>
                </a:gridCol>
                <a:gridCol w="484414">
                  <a:extLst>
                    <a:ext uri="{9D8B030D-6E8A-4147-A177-3AD203B41FA5}">
                      <a16:colId xmlns:a16="http://schemas.microsoft.com/office/drawing/2014/main" val="2392732281"/>
                    </a:ext>
                  </a:extLst>
                </a:gridCol>
                <a:gridCol w="484414">
                  <a:extLst>
                    <a:ext uri="{9D8B030D-6E8A-4147-A177-3AD203B41FA5}">
                      <a16:colId xmlns:a16="http://schemas.microsoft.com/office/drawing/2014/main" val="120269684"/>
                    </a:ext>
                  </a:extLst>
                </a:gridCol>
                <a:gridCol w="484414">
                  <a:extLst>
                    <a:ext uri="{9D8B030D-6E8A-4147-A177-3AD203B41FA5}">
                      <a16:colId xmlns:a16="http://schemas.microsoft.com/office/drawing/2014/main" val="978154945"/>
                    </a:ext>
                  </a:extLst>
                </a:gridCol>
                <a:gridCol w="484414">
                  <a:extLst>
                    <a:ext uri="{9D8B030D-6E8A-4147-A177-3AD203B41FA5}">
                      <a16:colId xmlns:a16="http://schemas.microsoft.com/office/drawing/2014/main" val="1927634464"/>
                    </a:ext>
                  </a:extLst>
                </a:gridCol>
              </a:tblGrid>
              <a:tr h="49605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391312"/>
                  </a:ext>
                </a:extLst>
              </a:tr>
              <a:tr h="49605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6799428"/>
                  </a:ext>
                </a:extLst>
              </a:tr>
              <a:tr h="49605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6896389"/>
                  </a:ext>
                </a:extLst>
              </a:tr>
              <a:tr h="49605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015199"/>
                  </a:ext>
                </a:extLst>
              </a:tr>
              <a:tr h="49605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2606515"/>
                  </a:ext>
                </a:extLst>
              </a:tr>
              <a:tr h="49605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8360052"/>
                  </a:ext>
                </a:extLst>
              </a:tr>
              <a:tr h="49605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9055593"/>
                  </a:ext>
                </a:extLst>
              </a:tr>
              <a:tr h="49605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74443"/>
                  </a:ext>
                </a:extLst>
              </a:tr>
            </a:tbl>
          </a:graphicData>
        </a:graphic>
      </p:graphicFrame>
      <p:cxnSp>
        <p:nvCxnSpPr>
          <p:cNvPr id="60" name="직선 화살표 연결선 59"/>
          <p:cNvCxnSpPr/>
          <p:nvPr/>
        </p:nvCxnSpPr>
        <p:spPr>
          <a:xfrm flipV="1">
            <a:off x="1228138" y="5003153"/>
            <a:ext cx="4752975" cy="95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/>
          <p:nvPr/>
        </p:nvCxnSpPr>
        <p:spPr>
          <a:xfrm flipV="1">
            <a:off x="2028238" y="1269354"/>
            <a:ext cx="0" cy="4429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/>
          <p:cNvSpPr/>
          <p:nvPr/>
        </p:nvSpPr>
        <p:spPr>
          <a:xfrm>
            <a:off x="3876088" y="2463713"/>
            <a:ext cx="133350" cy="1333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4859068" y="1960793"/>
            <a:ext cx="133350" cy="1333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2885488" y="3441657"/>
            <a:ext cx="133350" cy="1333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3876087" y="3441657"/>
            <a:ext cx="133350" cy="1333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4859068" y="2463713"/>
            <a:ext cx="133350" cy="1333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2435908" y="4433826"/>
            <a:ext cx="133350" cy="1333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>
            <a:off x="4859068" y="3951518"/>
            <a:ext cx="133350" cy="1333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/>
          <p:nvPr/>
        </p:nvSpPr>
        <p:spPr>
          <a:xfrm>
            <a:off x="3404829" y="4433826"/>
            <a:ext cx="133350" cy="1333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/>
          <p:cNvSpPr/>
          <p:nvPr/>
        </p:nvSpPr>
        <p:spPr>
          <a:xfrm>
            <a:off x="2435908" y="2463713"/>
            <a:ext cx="133350" cy="1333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/>
          <p:cNvSpPr/>
          <p:nvPr/>
        </p:nvSpPr>
        <p:spPr>
          <a:xfrm>
            <a:off x="2885488" y="1456537"/>
            <a:ext cx="133350" cy="1333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7" name="직선 연결선 86"/>
          <p:cNvCxnSpPr/>
          <p:nvPr/>
        </p:nvCxnSpPr>
        <p:spPr>
          <a:xfrm flipV="1">
            <a:off x="818293" y="844720"/>
            <a:ext cx="1926529" cy="431292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 flipV="1">
            <a:off x="1748692" y="1201782"/>
            <a:ext cx="1926529" cy="431292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표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173821"/>
              </p:ext>
            </p:extLst>
          </p:nvPr>
        </p:nvGraphicFramePr>
        <p:xfrm>
          <a:off x="6837334" y="1524108"/>
          <a:ext cx="3875312" cy="3968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4414">
                  <a:extLst>
                    <a:ext uri="{9D8B030D-6E8A-4147-A177-3AD203B41FA5}">
                      <a16:colId xmlns:a16="http://schemas.microsoft.com/office/drawing/2014/main" val="552386087"/>
                    </a:ext>
                  </a:extLst>
                </a:gridCol>
                <a:gridCol w="484414">
                  <a:extLst>
                    <a:ext uri="{9D8B030D-6E8A-4147-A177-3AD203B41FA5}">
                      <a16:colId xmlns:a16="http://schemas.microsoft.com/office/drawing/2014/main" val="771749124"/>
                    </a:ext>
                  </a:extLst>
                </a:gridCol>
                <a:gridCol w="484414">
                  <a:extLst>
                    <a:ext uri="{9D8B030D-6E8A-4147-A177-3AD203B41FA5}">
                      <a16:colId xmlns:a16="http://schemas.microsoft.com/office/drawing/2014/main" val="3537810951"/>
                    </a:ext>
                  </a:extLst>
                </a:gridCol>
                <a:gridCol w="484414">
                  <a:extLst>
                    <a:ext uri="{9D8B030D-6E8A-4147-A177-3AD203B41FA5}">
                      <a16:colId xmlns:a16="http://schemas.microsoft.com/office/drawing/2014/main" val="3030133940"/>
                    </a:ext>
                  </a:extLst>
                </a:gridCol>
                <a:gridCol w="484414">
                  <a:extLst>
                    <a:ext uri="{9D8B030D-6E8A-4147-A177-3AD203B41FA5}">
                      <a16:colId xmlns:a16="http://schemas.microsoft.com/office/drawing/2014/main" val="2392732281"/>
                    </a:ext>
                  </a:extLst>
                </a:gridCol>
                <a:gridCol w="484414">
                  <a:extLst>
                    <a:ext uri="{9D8B030D-6E8A-4147-A177-3AD203B41FA5}">
                      <a16:colId xmlns:a16="http://schemas.microsoft.com/office/drawing/2014/main" val="120269684"/>
                    </a:ext>
                  </a:extLst>
                </a:gridCol>
                <a:gridCol w="484414">
                  <a:extLst>
                    <a:ext uri="{9D8B030D-6E8A-4147-A177-3AD203B41FA5}">
                      <a16:colId xmlns:a16="http://schemas.microsoft.com/office/drawing/2014/main" val="978154945"/>
                    </a:ext>
                  </a:extLst>
                </a:gridCol>
                <a:gridCol w="484414">
                  <a:extLst>
                    <a:ext uri="{9D8B030D-6E8A-4147-A177-3AD203B41FA5}">
                      <a16:colId xmlns:a16="http://schemas.microsoft.com/office/drawing/2014/main" val="1927634464"/>
                    </a:ext>
                  </a:extLst>
                </a:gridCol>
              </a:tblGrid>
              <a:tr h="49605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391312"/>
                  </a:ext>
                </a:extLst>
              </a:tr>
              <a:tr h="49605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6799428"/>
                  </a:ext>
                </a:extLst>
              </a:tr>
              <a:tr h="49605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6896389"/>
                  </a:ext>
                </a:extLst>
              </a:tr>
              <a:tr h="49605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015199"/>
                  </a:ext>
                </a:extLst>
              </a:tr>
              <a:tr h="49605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2606515"/>
                  </a:ext>
                </a:extLst>
              </a:tr>
              <a:tr h="49605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8360052"/>
                  </a:ext>
                </a:extLst>
              </a:tr>
              <a:tr h="49605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9055593"/>
                  </a:ext>
                </a:extLst>
              </a:tr>
              <a:tr h="49605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74443"/>
                  </a:ext>
                </a:extLst>
              </a:tr>
            </a:tbl>
          </a:graphicData>
        </a:graphic>
      </p:graphicFrame>
      <p:cxnSp>
        <p:nvCxnSpPr>
          <p:cNvPr id="95" name="직선 화살표 연결선 94"/>
          <p:cNvCxnSpPr/>
          <p:nvPr/>
        </p:nvCxnSpPr>
        <p:spPr>
          <a:xfrm flipV="1">
            <a:off x="6531624" y="5003153"/>
            <a:ext cx="4752975" cy="95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/>
          <p:nvPr/>
        </p:nvCxnSpPr>
        <p:spPr>
          <a:xfrm flipV="1">
            <a:off x="7331724" y="1269354"/>
            <a:ext cx="0" cy="44291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/>
          <p:cNvSpPr/>
          <p:nvPr/>
        </p:nvSpPr>
        <p:spPr>
          <a:xfrm>
            <a:off x="9179574" y="2463713"/>
            <a:ext cx="133350" cy="1333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/>
          <p:cNvSpPr/>
          <p:nvPr/>
        </p:nvSpPr>
        <p:spPr>
          <a:xfrm>
            <a:off x="10162554" y="1960793"/>
            <a:ext cx="133350" cy="1333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/>
          <p:cNvSpPr/>
          <p:nvPr/>
        </p:nvSpPr>
        <p:spPr>
          <a:xfrm>
            <a:off x="8188974" y="3441657"/>
            <a:ext cx="133350" cy="1333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/>
          <p:cNvSpPr/>
          <p:nvPr/>
        </p:nvSpPr>
        <p:spPr>
          <a:xfrm>
            <a:off x="9179573" y="3441657"/>
            <a:ext cx="133350" cy="1333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/>
          <p:cNvSpPr/>
          <p:nvPr/>
        </p:nvSpPr>
        <p:spPr>
          <a:xfrm>
            <a:off x="10162554" y="2463713"/>
            <a:ext cx="133350" cy="1333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/>
          <p:cNvSpPr/>
          <p:nvPr/>
        </p:nvSpPr>
        <p:spPr>
          <a:xfrm>
            <a:off x="7739394" y="4433826"/>
            <a:ext cx="133350" cy="1333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/>
          <p:cNvSpPr/>
          <p:nvPr/>
        </p:nvSpPr>
        <p:spPr>
          <a:xfrm>
            <a:off x="10162554" y="3951518"/>
            <a:ext cx="133350" cy="1333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/>
          <p:cNvSpPr/>
          <p:nvPr/>
        </p:nvSpPr>
        <p:spPr>
          <a:xfrm>
            <a:off x="8708315" y="4433826"/>
            <a:ext cx="133350" cy="1333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/>
          <p:cNvSpPr/>
          <p:nvPr/>
        </p:nvSpPr>
        <p:spPr>
          <a:xfrm>
            <a:off x="7739394" y="2463713"/>
            <a:ext cx="133350" cy="1333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/>
          <p:cNvSpPr/>
          <p:nvPr/>
        </p:nvSpPr>
        <p:spPr>
          <a:xfrm>
            <a:off x="8188974" y="1456537"/>
            <a:ext cx="133350" cy="1333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0" name="그룹 109"/>
          <p:cNvGrpSpPr/>
          <p:nvPr/>
        </p:nvGrpSpPr>
        <p:grpSpPr>
          <a:xfrm rot="1215306">
            <a:off x="6587955" y="1329415"/>
            <a:ext cx="4690558" cy="4190154"/>
            <a:chOff x="5397838" y="1011904"/>
            <a:chExt cx="4690558" cy="4190154"/>
          </a:xfrm>
        </p:grpSpPr>
        <p:cxnSp>
          <p:nvCxnSpPr>
            <p:cNvPr id="107" name="직선 연결선 106"/>
            <p:cNvCxnSpPr/>
            <p:nvPr/>
          </p:nvCxnSpPr>
          <p:spPr>
            <a:xfrm rot="20384694" flipV="1">
              <a:off x="5397838" y="1011904"/>
              <a:ext cx="3746233" cy="383558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그룹 108"/>
            <p:cNvGrpSpPr/>
            <p:nvPr/>
          </p:nvGrpSpPr>
          <p:grpSpPr>
            <a:xfrm>
              <a:off x="5826260" y="1149974"/>
              <a:ext cx="4262136" cy="4052084"/>
              <a:chOff x="5826260" y="1149974"/>
              <a:chExt cx="4262136" cy="4052084"/>
            </a:xfrm>
          </p:grpSpPr>
          <p:cxnSp>
            <p:nvCxnSpPr>
              <p:cNvPr id="93" name="직선 연결선 92"/>
              <p:cNvCxnSpPr/>
              <p:nvPr/>
            </p:nvCxnSpPr>
            <p:spPr>
              <a:xfrm rot="20384694" flipV="1">
                <a:off x="5826260" y="1149974"/>
                <a:ext cx="3771452" cy="38614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/>
              <p:cNvCxnSpPr/>
              <p:nvPr/>
            </p:nvCxnSpPr>
            <p:spPr>
              <a:xfrm rot="20384694" flipV="1">
                <a:off x="6324577" y="1348473"/>
                <a:ext cx="3763819" cy="3853585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5" name="TextBox 114"/>
          <p:cNvSpPr txBox="1"/>
          <p:nvPr/>
        </p:nvSpPr>
        <p:spPr>
          <a:xfrm>
            <a:off x="480569" y="5952100"/>
            <a:ext cx="11879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rgbClr val="FF0000"/>
                </a:solidFill>
              </a:rPr>
              <a:t>랜덤하게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두점을</a:t>
            </a:r>
            <a:r>
              <a:rPr lang="ko-KR" altLang="en-US" b="1" dirty="0" smtClean="0">
                <a:solidFill>
                  <a:srgbClr val="FF0000"/>
                </a:solidFill>
              </a:rPr>
              <a:t> 선택하여 </a:t>
            </a:r>
            <a:r>
              <a:rPr lang="en-US" altLang="ko-KR" b="1" dirty="0" smtClean="0">
                <a:solidFill>
                  <a:srgbClr val="FF0000"/>
                </a:solidFill>
              </a:rPr>
              <a:t>t</a:t>
            </a:r>
            <a:r>
              <a:rPr lang="ko-KR" altLang="en-US" b="1" dirty="0" smtClean="0">
                <a:solidFill>
                  <a:srgbClr val="FF0000"/>
                </a:solidFill>
              </a:rPr>
              <a:t>의 오차 범위 내에서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인라이어가</a:t>
            </a:r>
            <a:r>
              <a:rPr lang="ko-KR" altLang="en-US" b="1" dirty="0" smtClean="0">
                <a:solidFill>
                  <a:srgbClr val="FF0000"/>
                </a:solidFill>
              </a:rPr>
              <a:t> 많은 직선을 </a:t>
            </a:r>
            <a:r>
              <a:rPr lang="en-US" altLang="ko-KR" b="1" dirty="0" smtClean="0">
                <a:solidFill>
                  <a:srgbClr val="FF0000"/>
                </a:solidFill>
              </a:rPr>
              <a:t>N</a:t>
            </a:r>
            <a:r>
              <a:rPr lang="ko-KR" altLang="en-US" b="1" dirty="0" smtClean="0">
                <a:solidFill>
                  <a:srgbClr val="FF0000"/>
                </a:solidFill>
              </a:rPr>
              <a:t>번 반복 중 최고를 선택하는 방법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17" name="직선 화살표 연결선 116"/>
          <p:cNvCxnSpPr/>
          <p:nvPr/>
        </p:nvCxnSpPr>
        <p:spPr>
          <a:xfrm>
            <a:off x="2791866" y="799191"/>
            <a:ext cx="345296" cy="16558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2866896" y="590824"/>
            <a:ext cx="537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t</a:t>
            </a:r>
            <a:endParaRPr lang="ko-KR" altLang="en-US" b="1" dirty="0"/>
          </a:p>
        </p:txBody>
      </p:sp>
      <p:sp>
        <p:nvSpPr>
          <p:cNvPr id="124" name="TextBox 123"/>
          <p:cNvSpPr txBox="1"/>
          <p:nvPr/>
        </p:nvSpPr>
        <p:spPr>
          <a:xfrm>
            <a:off x="1925829" y="6333413"/>
            <a:ext cx="898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▶ </a:t>
            </a:r>
            <a:r>
              <a:rPr lang="en-US" altLang="ko-KR" b="1" dirty="0" smtClean="0">
                <a:solidFill>
                  <a:srgbClr val="FF0000"/>
                </a:solidFill>
              </a:rPr>
              <a:t>but </a:t>
            </a:r>
            <a:r>
              <a:rPr lang="ko-KR" altLang="en-US" b="1" dirty="0" smtClean="0">
                <a:solidFill>
                  <a:srgbClr val="FF0000"/>
                </a:solidFill>
              </a:rPr>
              <a:t>오류를 줄여가면서 학습하는게 아니기에 최적의 직선을 못 찾을 수 있음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4" name="U자형 화살표 13"/>
          <p:cNvSpPr/>
          <p:nvPr/>
        </p:nvSpPr>
        <p:spPr>
          <a:xfrm>
            <a:off x="5060969" y="850880"/>
            <a:ext cx="2159004" cy="322596"/>
          </a:xfrm>
          <a:prstGeom prst="uturnArrow">
            <a:avLst>
              <a:gd name="adj1" fmla="val 12649"/>
              <a:gd name="adj2" fmla="val 25000"/>
              <a:gd name="adj3" fmla="val 39966"/>
              <a:gd name="adj4" fmla="val 50000"/>
              <a:gd name="adj5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28314" y="540186"/>
            <a:ext cx="2024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N</a:t>
            </a:r>
            <a:r>
              <a:rPr lang="ko-KR" altLang="en-US" sz="1200" b="1" dirty="0" smtClean="0"/>
              <a:t>번 반복 후 선택된 직선</a:t>
            </a:r>
            <a:endParaRPr lang="ko-KR" altLang="en-US" sz="1200" b="1" dirty="0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C4C6-6957-4734-A697-857ABF7C27E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916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254230"/>
            <a:ext cx="2277208" cy="311727"/>
          </a:xfrm>
          <a:custGeom>
            <a:avLst/>
            <a:gdLst>
              <a:gd name="connsiteX0" fmla="*/ 0 w 1808018"/>
              <a:gd name="connsiteY0" fmla="*/ 0 h 426027"/>
              <a:gd name="connsiteX1" fmla="*/ 1737012 w 1808018"/>
              <a:gd name="connsiteY1" fmla="*/ 0 h 426027"/>
              <a:gd name="connsiteX2" fmla="*/ 1808018 w 1808018"/>
              <a:gd name="connsiteY2" fmla="*/ 71006 h 426027"/>
              <a:gd name="connsiteX3" fmla="*/ 1808018 w 1808018"/>
              <a:gd name="connsiteY3" fmla="*/ 355021 h 426027"/>
              <a:gd name="connsiteX4" fmla="*/ 1737012 w 1808018"/>
              <a:gd name="connsiteY4" fmla="*/ 426027 h 426027"/>
              <a:gd name="connsiteX5" fmla="*/ 0 w 1808018"/>
              <a:gd name="connsiteY5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8018" h="426027">
                <a:moveTo>
                  <a:pt x="0" y="0"/>
                </a:moveTo>
                <a:lnTo>
                  <a:pt x="1737012" y="0"/>
                </a:lnTo>
                <a:cubicBezTo>
                  <a:pt x="1776228" y="0"/>
                  <a:pt x="1808018" y="31790"/>
                  <a:pt x="1808018" y="71006"/>
                </a:cubicBezTo>
                <a:lnTo>
                  <a:pt x="1808018" y="355021"/>
                </a:lnTo>
                <a:cubicBezTo>
                  <a:pt x="1808018" y="394237"/>
                  <a:pt x="1776228" y="426027"/>
                  <a:pt x="1737012" y="426027"/>
                </a:cubicBezTo>
                <a:lnTo>
                  <a:pt x="0" y="4260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4-3 </a:t>
            </a:r>
            <a:r>
              <a:rPr lang="en-US" altLang="ko-KR" sz="1400" b="1" dirty="0" err="1" smtClean="0"/>
              <a:t>Ransac</a:t>
            </a:r>
            <a:endParaRPr lang="ko-KR" altLang="en-US" sz="1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725" y="1412875"/>
            <a:ext cx="4841875" cy="329406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25" y="1412875"/>
            <a:ext cx="4742998" cy="32940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76800" y="5150380"/>
            <a:ext cx="513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매번 다른 결과를 확인</a:t>
            </a:r>
            <a:endParaRPr lang="ko-KR" altLang="en-US" b="1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C4C6-6957-4734-A697-857ABF7C27E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150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899535" y="2955039"/>
            <a:ext cx="4392930" cy="94792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/>
              <a:t>5-1 </a:t>
            </a:r>
            <a:r>
              <a:rPr lang="ko-KR" altLang="en-US" sz="2000" b="1" dirty="0" smtClean="0"/>
              <a:t>발상</a:t>
            </a:r>
            <a:endParaRPr lang="ko-KR" altLang="en-US" sz="20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C4C6-6957-4734-A697-857ABF7C27E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727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254230"/>
            <a:ext cx="2277208" cy="311727"/>
          </a:xfrm>
          <a:custGeom>
            <a:avLst/>
            <a:gdLst>
              <a:gd name="connsiteX0" fmla="*/ 0 w 1808018"/>
              <a:gd name="connsiteY0" fmla="*/ 0 h 426027"/>
              <a:gd name="connsiteX1" fmla="*/ 1737012 w 1808018"/>
              <a:gd name="connsiteY1" fmla="*/ 0 h 426027"/>
              <a:gd name="connsiteX2" fmla="*/ 1808018 w 1808018"/>
              <a:gd name="connsiteY2" fmla="*/ 71006 h 426027"/>
              <a:gd name="connsiteX3" fmla="*/ 1808018 w 1808018"/>
              <a:gd name="connsiteY3" fmla="*/ 355021 h 426027"/>
              <a:gd name="connsiteX4" fmla="*/ 1737012 w 1808018"/>
              <a:gd name="connsiteY4" fmla="*/ 426027 h 426027"/>
              <a:gd name="connsiteX5" fmla="*/ 0 w 1808018"/>
              <a:gd name="connsiteY5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8018" h="426027">
                <a:moveTo>
                  <a:pt x="0" y="0"/>
                </a:moveTo>
                <a:lnTo>
                  <a:pt x="1737012" y="0"/>
                </a:lnTo>
                <a:cubicBezTo>
                  <a:pt x="1776228" y="0"/>
                  <a:pt x="1808018" y="31790"/>
                  <a:pt x="1808018" y="71006"/>
                </a:cubicBezTo>
                <a:lnTo>
                  <a:pt x="1808018" y="355021"/>
                </a:lnTo>
                <a:cubicBezTo>
                  <a:pt x="1808018" y="394237"/>
                  <a:pt x="1776228" y="426027"/>
                  <a:pt x="1737012" y="426027"/>
                </a:cubicBezTo>
                <a:lnTo>
                  <a:pt x="0" y="4260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5</a:t>
            </a:r>
            <a:r>
              <a:rPr lang="en-US" altLang="ko-KR" sz="1400" b="1" dirty="0" smtClean="0"/>
              <a:t>-1 </a:t>
            </a:r>
            <a:r>
              <a:rPr lang="ko-KR" altLang="en-US" sz="1400" b="1" dirty="0" smtClean="0"/>
              <a:t>발상</a:t>
            </a:r>
            <a:endParaRPr lang="ko-KR" altLang="en-US" sz="1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49754"/>
          <a:stretch/>
        </p:blipFill>
        <p:spPr>
          <a:xfrm>
            <a:off x="447886" y="1716347"/>
            <a:ext cx="3026834" cy="293671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rcRect l="20113" t="260" r="29641" b="-260"/>
          <a:stretch/>
        </p:blipFill>
        <p:spPr>
          <a:xfrm>
            <a:off x="3536721" y="1715604"/>
            <a:ext cx="3026834" cy="293671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r="29167"/>
          <a:stretch/>
        </p:blipFill>
        <p:spPr>
          <a:xfrm>
            <a:off x="7368059" y="1715603"/>
            <a:ext cx="4266989" cy="293671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595490" y="5135886"/>
            <a:ext cx="9001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다른 시점에서 찍은 두 영상에서 대응하는 점을 찾으면 파노라마 영상을 만들 수 있음 </a:t>
            </a:r>
            <a:endParaRPr lang="ko-KR" altLang="en-US" b="1" dirty="0"/>
          </a:p>
        </p:txBody>
      </p:sp>
      <p:sp>
        <p:nvSpPr>
          <p:cNvPr id="3" name="오른쪽 화살표 2"/>
          <p:cNvSpPr/>
          <p:nvPr/>
        </p:nvSpPr>
        <p:spPr>
          <a:xfrm>
            <a:off x="6749907" y="3006161"/>
            <a:ext cx="431800" cy="3556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C4C6-6957-4734-A697-857ABF7C27E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815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254230"/>
            <a:ext cx="2277208" cy="311727"/>
          </a:xfrm>
          <a:custGeom>
            <a:avLst/>
            <a:gdLst>
              <a:gd name="connsiteX0" fmla="*/ 0 w 1808018"/>
              <a:gd name="connsiteY0" fmla="*/ 0 h 426027"/>
              <a:gd name="connsiteX1" fmla="*/ 1737012 w 1808018"/>
              <a:gd name="connsiteY1" fmla="*/ 0 h 426027"/>
              <a:gd name="connsiteX2" fmla="*/ 1808018 w 1808018"/>
              <a:gd name="connsiteY2" fmla="*/ 71006 h 426027"/>
              <a:gd name="connsiteX3" fmla="*/ 1808018 w 1808018"/>
              <a:gd name="connsiteY3" fmla="*/ 355021 h 426027"/>
              <a:gd name="connsiteX4" fmla="*/ 1737012 w 1808018"/>
              <a:gd name="connsiteY4" fmla="*/ 426027 h 426027"/>
              <a:gd name="connsiteX5" fmla="*/ 0 w 1808018"/>
              <a:gd name="connsiteY5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8018" h="426027">
                <a:moveTo>
                  <a:pt x="0" y="0"/>
                </a:moveTo>
                <a:lnTo>
                  <a:pt x="1737012" y="0"/>
                </a:lnTo>
                <a:cubicBezTo>
                  <a:pt x="1776228" y="0"/>
                  <a:pt x="1808018" y="31790"/>
                  <a:pt x="1808018" y="71006"/>
                </a:cubicBezTo>
                <a:lnTo>
                  <a:pt x="1808018" y="355021"/>
                </a:lnTo>
                <a:cubicBezTo>
                  <a:pt x="1808018" y="394237"/>
                  <a:pt x="1776228" y="426027"/>
                  <a:pt x="1737012" y="426027"/>
                </a:cubicBezTo>
                <a:lnTo>
                  <a:pt x="0" y="4260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5</a:t>
            </a:r>
            <a:r>
              <a:rPr lang="en-US" altLang="ko-KR" sz="1400" b="1" dirty="0" smtClean="0"/>
              <a:t>-1 </a:t>
            </a:r>
            <a:r>
              <a:rPr lang="ko-KR" altLang="en-US" sz="1400" b="1" dirty="0" smtClean="0"/>
              <a:t>발상</a:t>
            </a:r>
            <a:endParaRPr lang="ko-KR" altLang="en-US" sz="1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991879" y="4810681"/>
            <a:ext cx="6135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또는 이웃 영상의 대응점을 찾으면 물체를 추적할 수 있음</a:t>
            </a:r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27226"/>
          <a:stretch/>
        </p:blipFill>
        <p:spPr>
          <a:xfrm>
            <a:off x="896937" y="1233487"/>
            <a:ext cx="5162925" cy="317341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7721" r="18679"/>
          <a:stretch/>
        </p:blipFill>
        <p:spPr>
          <a:xfrm>
            <a:off x="6184899" y="1233487"/>
            <a:ext cx="5230643" cy="317341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378808" y="3352800"/>
            <a:ext cx="269142" cy="5207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631247" y="2945476"/>
            <a:ext cx="269142" cy="5207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C4C6-6957-4734-A697-857ABF7C27E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207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254230"/>
            <a:ext cx="2277208" cy="311727"/>
          </a:xfrm>
          <a:custGeom>
            <a:avLst/>
            <a:gdLst>
              <a:gd name="connsiteX0" fmla="*/ 0 w 1808018"/>
              <a:gd name="connsiteY0" fmla="*/ 0 h 426027"/>
              <a:gd name="connsiteX1" fmla="*/ 1737012 w 1808018"/>
              <a:gd name="connsiteY1" fmla="*/ 0 h 426027"/>
              <a:gd name="connsiteX2" fmla="*/ 1808018 w 1808018"/>
              <a:gd name="connsiteY2" fmla="*/ 71006 h 426027"/>
              <a:gd name="connsiteX3" fmla="*/ 1808018 w 1808018"/>
              <a:gd name="connsiteY3" fmla="*/ 355021 h 426027"/>
              <a:gd name="connsiteX4" fmla="*/ 1737012 w 1808018"/>
              <a:gd name="connsiteY4" fmla="*/ 426027 h 426027"/>
              <a:gd name="connsiteX5" fmla="*/ 0 w 1808018"/>
              <a:gd name="connsiteY5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8018" h="426027">
                <a:moveTo>
                  <a:pt x="0" y="0"/>
                </a:moveTo>
                <a:lnTo>
                  <a:pt x="1737012" y="0"/>
                </a:lnTo>
                <a:cubicBezTo>
                  <a:pt x="1776228" y="0"/>
                  <a:pt x="1808018" y="31790"/>
                  <a:pt x="1808018" y="71006"/>
                </a:cubicBezTo>
                <a:lnTo>
                  <a:pt x="1808018" y="355021"/>
                </a:lnTo>
                <a:cubicBezTo>
                  <a:pt x="1808018" y="394237"/>
                  <a:pt x="1776228" y="426027"/>
                  <a:pt x="1737012" y="426027"/>
                </a:cubicBezTo>
                <a:lnTo>
                  <a:pt x="0" y="4260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5</a:t>
            </a:r>
            <a:r>
              <a:rPr lang="en-US" altLang="ko-KR" sz="1400" b="1" dirty="0" smtClean="0"/>
              <a:t>-1 </a:t>
            </a:r>
            <a:r>
              <a:rPr lang="ko-KR" altLang="en-US" sz="1400" b="1" dirty="0" smtClean="0"/>
              <a:t>발상</a:t>
            </a:r>
            <a:endParaRPr lang="ko-KR" altLang="en-US" sz="1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48659" y="787399"/>
            <a:ext cx="11205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영상에서 파노라마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물체 인식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물체 추적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캘리브레이션등</a:t>
            </a:r>
            <a:r>
              <a:rPr lang="ko-KR" altLang="en-US" b="1" dirty="0" smtClean="0"/>
              <a:t> 다양한 문제를 해결하기 위해서는 </a:t>
            </a:r>
            <a:r>
              <a:rPr lang="ko-KR" altLang="en-US" b="1" dirty="0" smtClean="0">
                <a:solidFill>
                  <a:srgbClr val="FF0000"/>
                </a:solidFill>
              </a:rPr>
              <a:t>두 영상</a:t>
            </a:r>
            <a:r>
              <a:rPr lang="ko-KR" altLang="en-US" b="1" dirty="0" smtClean="0"/>
              <a:t>에서 </a:t>
            </a:r>
            <a:r>
              <a:rPr lang="ko-KR" altLang="en-US" b="1" dirty="0" smtClean="0">
                <a:solidFill>
                  <a:srgbClr val="FF0000"/>
                </a:solidFill>
              </a:rPr>
              <a:t>대응하는 점의 쌍</a:t>
            </a:r>
            <a:r>
              <a:rPr lang="ko-KR" altLang="en-US" b="1" dirty="0" smtClean="0"/>
              <a:t>을 </a:t>
            </a:r>
            <a:r>
              <a:rPr lang="ko-KR" altLang="en-US" b="1" dirty="0" smtClean="0">
                <a:solidFill>
                  <a:srgbClr val="FF0000"/>
                </a:solidFill>
              </a:rPr>
              <a:t>찾는 것</a:t>
            </a:r>
            <a:r>
              <a:rPr lang="ko-KR" altLang="en-US" b="1" dirty="0" smtClean="0"/>
              <a:t>이 중요함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48659" y="1433730"/>
            <a:ext cx="11205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→</a:t>
            </a:r>
            <a:r>
              <a:rPr lang="en-US" altLang="ko-KR" b="1" dirty="0"/>
              <a:t> </a:t>
            </a:r>
            <a:r>
              <a:rPr lang="ko-KR" altLang="en-US" b="1" dirty="0" smtClean="0"/>
              <a:t>이 때 발생하는 문제가 </a:t>
            </a:r>
            <a:r>
              <a:rPr lang="ko-KR" altLang="en-US" b="1" dirty="0" smtClean="0">
                <a:solidFill>
                  <a:srgbClr val="FF0000"/>
                </a:solidFill>
              </a:rPr>
              <a:t>대응점 문제</a:t>
            </a:r>
            <a:r>
              <a:rPr lang="ko-KR" altLang="en-US" b="1" dirty="0" smtClean="0"/>
              <a:t>임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48659" y="1823735"/>
            <a:ext cx="11743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→ 대응점 문제를 해결하기 위해 두 영상에서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특징점</a:t>
            </a:r>
            <a:r>
              <a:rPr lang="ko-KR" altLang="en-US" b="1" dirty="0" err="1" smtClean="0"/>
              <a:t>을</a:t>
            </a:r>
            <a:r>
              <a:rPr lang="ko-KR" altLang="en-US" b="1" dirty="0" smtClean="0"/>
              <a:t> 추출하고 </a:t>
            </a:r>
            <a:r>
              <a:rPr lang="ko-KR" altLang="en-US" b="1" dirty="0" err="1" smtClean="0"/>
              <a:t>매칭을</a:t>
            </a:r>
            <a:r>
              <a:rPr lang="ko-KR" altLang="en-US" b="1" dirty="0" smtClean="0"/>
              <a:t> 통해 해당하는 </a:t>
            </a:r>
            <a:r>
              <a:rPr lang="ko-KR" altLang="en-US" b="1" dirty="0" err="1" smtClean="0"/>
              <a:t>특징점</a:t>
            </a:r>
            <a:r>
              <a:rPr lang="ko-KR" altLang="en-US" b="1" dirty="0" smtClean="0"/>
              <a:t> 쌍을 찾아야함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48659" y="5432137"/>
            <a:ext cx="11298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→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초기에는 에지 토막에서 곡률이 큰 지점인 </a:t>
            </a:r>
            <a:r>
              <a:rPr lang="ko-KR" altLang="en-US" b="1" dirty="0" smtClean="0">
                <a:solidFill>
                  <a:srgbClr val="FF0000"/>
                </a:solidFill>
              </a:rPr>
              <a:t>코너</a:t>
            </a:r>
            <a:r>
              <a:rPr lang="ko-KR" altLang="en-US" b="1" dirty="0" smtClean="0"/>
              <a:t>를 찾아 </a:t>
            </a:r>
            <a:r>
              <a:rPr lang="ko-KR" altLang="en-US" b="1" dirty="0" err="1" smtClean="0"/>
              <a:t>특징점으로</a:t>
            </a:r>
            <a:r>
              <a:rPr lang="ko-KR" altLang="en-US" b="1" dirty="0" smtClean="0"/>
              <a:t> 사용했음</a:t>
            </a:r>
            <a:endParaRPr lang="en-US" altLang="ko-KR" b="1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389145" y="2282383"/>
            <a:ext cx="2422041" cy="309745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b="4237"/>
          <a:stretch/>
        </p:blipFill>
        <p:spPr>
          <a:xfrm rot="16200000">
            <a:off x="2218960" y="2266319"/>
            <a:ext cx="2422041" cy="3092566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2992351" y="3282959"/>
            <a:ext cx="152400" cy="165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277208" y="2992774"/>
            <a:ext cx="152400" cy="165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48659" y="5799595"/>
            <a:ext cx="11298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→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하지만 에지는 강도와 방향 정보만 가지므로 다른 영상에서 동일한 </a:t>
            </a:r>
            <a:r>
              <a:rPr lang="ko-KR" altLang="en-US" b="1" dirty="0" err="1" smtClean="0"/>
              <a:t>특징점을</a:t>
            </a:r>
            <a:r>
              <a:rPr lang="ko-KR" altLang="en-US" b="1" dirty="0" smtClean="0"/>
              <a:t> 찾기가 어려움</a:t>
            </a:r>
            <a:endParaRPr lang="en-US" altLang="ko-KR" b="1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448659" y="6166212"/>
            <a:ext cx="11298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→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그래서 풍부한 정보를 가진 명암 영상에서 직접 검출하는 </a:t>
            </a:r>
            <a:r>
              <a:rPr lang="ko-KR" altLang="en-US" b="1" dirty="0" smtClean="0">
                <a:solidFill>
                  <a:srgbClr val="FF0000"/>
                </a:solidFill>
              </a:rPr>
              <a:t>지역 특징</a:t>
            </a:r>
            <a:r>
              <a:rPr lang="ko-KR" altLang="en-US" b="1" dirty="0" smtClean="0"/>
              <a:t>을 사용함</a:t>
            </a:r>
            <a:endParaRPr lang="en-US" altLang="ko-KR" b="1" dirty="0" smtClean="0"/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C4C6-6957-4734-A697-857ABF7C27E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127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254230"/>
            <a:ext cx="2277208" cy="311727"/>
          </a:xfrm>
          <a:custGeom>
            <a:avLst/>
            <a:gdLst>
              <a:gd name="connsiteX0" fmla="*/ 0 w 1808018"/>
              <a:gd name="connsiteY0" fmla="*/ 0 h 426027"/>
              <a:gd name="connsiteX1" fmla="*/ 1737012 w 1808018"/>
              <a:gd name="connsiteY1" fmla="*/ 0 h 426027"/>
              <a:gd name="connsiteX2" fmla="*/ 1808018 w 1808018"/>
              <a:gd name="connsiteY2" fmla="*/ 71006 h 426027"/>
              <a:gd name="connsiteX3" fmla="*/ 1808018 w 1808018"/>
              <a:gd name="connsiteY3" fmla="*/ 355021 h 426027"/>
              <a:gd name="connsiteX4" fmla="*/ 1737012 w 1808018"/>
              <a:gd name="connsiteY4" fmla="*/ 426027 h 426027"/>
              <a:gd name="connsiteX5" fmla="*/ 0 w 1808018"/>
              <a:gd name="connsiteY5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8018" h="426027">
                <a:moveTo>
                  <a:pt x="0" y="0"/>
                </a:moveTo>
                <a:lnTo>
                  <a:pt x="1737012" y="0"/>
                </a:lnTo>
                <a:cubicBezTo>
                  <a:pt x="1776228" y="0"/>
                  <a:pt x="1808018" y="31790"/>
                  <a:pt x="1808018" y="71006"/>
                </a:cubicBezTo>
                <a:lnTo>
                  <a:pt x="1808018" y="355021"/>
                </a:lnTo>
                <a:cubicBezTo>
                  <a:pt x="1808018" y="394237"/>
                  <a:pt x="1776228" y="426027"/>
                  <a:pt x="1737012" y="426027"/>
                </a:cubicBezTo>
                <a:lnTo>
                  <a:pt x="0" y="4260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5</a:t>
            </a:r>
            <a:r>
              <a:rPr lang="en-US" altLang="ko-KR" sz="1400" b="1" dirty="0" smtClean="0"/>
              <a:t>-1 </a:t>
            </a:r>
            <a:r>
              <a:rPr lang="ko-KR" altLang="en-US" sz="1400" b="1" dirty="0" smtClean="0"/>
              <a:t>발상</a:t>
            </a:r>
            <a:endParaRPr lang="ko-KR" altLang="en-US" sz="1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09947" y="1859339"/>
            <a:ext cx="117721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/>
              <a:t>특징점이</a:t>
            </a:r>
            <a:r>
              <a:rPr lang="ko-KR" altLang="en-US" b="1" dirty="0" smtClean="0"/>
              <a:t> 물체의 실제 모퉁이에 위치해야한다</a:t>
            </a:r>
            <a:r>
              <a:rPr lang="en-US" altLang="ko-KR" b="1" dirty="0"/>
              <a:t> </a:t>
            </a:r>
            <a:r>
              <a:rPr lang="ko-KR" altLang="en-US" b="1" dirty="0" smtClean="0"/>
              <a:t>▶ </a:t>
            </a:r>
            <a:r>
              <a:rPr lang="en-US" altLang="ko-KR" b="1" dirty="0"/>
              <a:t>X</a:t>
            </a:r>
            <a:endParaRPr lang="en-US" altLang="ko-KR" b="1" dirty="0" smtClean="0"/>
          </a:p>
          <a:p>
            <a:pPr algn="ctr"/>
            <a:r>
              <a:rPr lang="ko-KR" altLang="en-US" b="1" dirty="0" smtClean="0"/>
              <a:t>물체의 같은 곳이 두 영상에서 모두 </a:t>
            </a:r>
            <a:r>
              <a:rPr lang="ko-KR" altLang="en-US" b="1" dirty="0" err="1" smtClean="0"/>
              <a:t>특징점으로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추출되어야</a:t>
            </a:r>
            <a:r>
              <a:rPr lang="ko-KR" altLang="en-US" b="1" dirty="0" smtClean="0"/>
              <a:t> 한다 ▶ </a:t>
            </a:r>
            <a:r>
              <a:rPr lang="en-US" altLang="ko-KR" b="1" dirty="0" smtClean="0"/>
              <a:t>O</a:t>
            </a:r>
          </a:p>
          <a:p>
            <a:pPr algn="ctr"/>
            <a:r>
              <a:rPr lang="ko-KR" altLang="en-US" b="1" dirty="0" smtClean="0"/>
              <a:t> </a:t>
            </a:r>
            <a:endParaRPr lang="en-US" altLang="ko-KR" b="1" dirty="0" smtClean="0"/>
          </a:p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지역 특징</a:t>
            </a:r>
            <a:r>
              <a:rPr lang="ko-KR" altLang="en-US" b="1" dirty="0" smtClean="0"/>
              <a:t>은 위치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스케일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방향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특징 벡터 정보로 구성됨</a:t>
            </a:r>
            <a:endParaRPr lang="en-US" altLang="ko-KR" b="1" dirty="0" smtClean="0"/>
          </a:p>
          <a:p>
            <a:pPr algn="ctr"/>
            <a:r>
              <a:rPr lang="ko-KR" altLang="en-US" b="1" dirty="0" smtClean="0"/>
              <a:t>지역 특징은 </a:t>
            </a:r>
            <a:r>
              <a:rPr lang="en-US" altLang="ko-KR" b="1" dirty="0"/>
              <a:t>2</a:t>
            </a:r>
            <a:r>
              <a:rPr lang="ko-KR" altLang="en-US" b="1" dirty="0" smtClean="0"/>
              <a:t>단계를 통해 찾을 수 있음</a:t>
            </a:r>
            <a:endParaRPr lang="en-US" altLang="ko-KR" b="1" dirty="0" smtClean="0"/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 smtClean="0"/>
              <a:t>1. </a:t>
            </a:r>
            <a:r>
              <a:rPr lang="ko-KR" altLang="en-US" b="1" dirty="0" smtClean="0">
                <a:solidFill>
                  <a:srgbClr val="FF0000"/>
                </a:solidFill>
              </a:rPr>
              <a:t>검출</a:t>
            </a:r>
            <a:r>
              <a:rPr lang="ko-KR" altLang="en-US" b="1" dirty="0" smtClean="0"/>
              <a:t> 단계 → </a:t>
            </a:r>
            <a:r>
              <a:rPr lang="ko-KR" altLang="en-US" b="1" dirty="0" smtClean="0">
                <a:solidFill>
                  <a:srgbClr val="FF0000"/>
                </a:solidFill>
              </a:rPr>
              <a:t>위치</a:t>
            </a:r>
            <a:r>
              <a:rPr lang="ko-KR" altLang="en-US" b="1" dirty="0" smtClean="0"/>
              <a:t>와 </a:t>
            </a:r>
            <a:r>
              <a:rPr lang="ko-KR" altLang="en-US" b="1" dirty="0" smtClean="0">
                <a:solidFill>
                  <a:srgbClr val="FF0000"/>
                </a:solidFill>
              </a:rPr>
              <a:t>스케일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 smtClean="0"/>
              <a:t>2. </a:t>
            </a:r>
            <a:r>
              <a:rPr lang="ko-KR" altLang="en-US" b="1" dirty="0" smtClean="0">
                <a:solidFill>
                  <a:srgbClr val="FF0000"/>
                </a:solidFill>
              </a:rPr>
              <a:t>기술</a:t>
            </a:r>
            <a:r>
              <a:rPr lang="ko-KR" altLang="en-US" b="1" dirty="0" smtClean="0"/>
              <a:t> 단계</a:t>
            </a:r>
            <a:r>
              <a:rPr lang="ko-KR" altLang="en-US" b="1" dirty="0"/>
              <a:t> →</a:t>
            </a:r>
            <a:r>
              <a:rPr lang="ko-KR" altLang="en-US" b="1" dirty="0" smtClean="0"/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방향</a:t>
            </a:r>
            <a:r>
              <a:rPr lang="ko-KR" altLang="en-US" b="1" dirty="0" smtClean="0"/>
              <a:t>과 </a:t>
            </a:r>
            <a:r>
              <a:rPr lang="ko-KR" altLang="en-US" b="1" dirty="0" smtClean="0">
                <a:solidFill>
                  <a:srgbClr val="FF0000"/>
                </a:solidFill>
              </a:rPr>
              <a:t>특징 벡터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 smtClean="0"/>
              <a:t>지역 특징을 찾고 난 뒤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매칭</a:t>
            </a:r>
            <a:r>
              <a:rPr lang="ko-KR" altLang="en-US" b="1" dirty="0" err="1" smtClean="0"/>
              <a:t>을</a:t>
            </a:r>
            <a:r>
              <a:rPr lang="ko-KR" altLang="en-US" b="1" dirty="0" smtClean="0"/>
              <a:t> 통해 서로 다른 영상 간의 객체 인식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물체 추적</a:t>
            </a:r>
            <a:r>
              <a:rPr lang="en-US" altLang="ko-KR" b="1" dirty="0"/>
              <a:t> </a:t>
            </a:r>
            <a:r>
              <a:rPr lang="ko-KR" altLang="en-US" b="1" dirty="0" smtClean="0"/>
              <a:t>등을 할 수 있음</a:t>
            </a:r>
            <a:r>
              <a:rPr lang="en-US" altLang="ko-KR" b="1" dirty="0" smtClean="0"/>
              <a:t>.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C4C6-6957-4734-A697-857ABF7C27E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058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899535" y="2955040"/>
            <a:ext cx="4392930" cy="94792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/>
              <a:t>5-2 </a:t>
            </a:r>
            <a:r>
              <a:rPr lang="ko-KR" altLang="en-US" sz="2000" b="1" dirty="0" smtClean="0"/>
              <a:t>이동과 회전 불변한 지역 특징</a:t>
            </a:r>
            <a:endParaRPr lang="ko-KR" altLang="en-US" sz="20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C4C6-6957-4734-A697-857ABF7C27E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304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254230"/>
            <a:ext cx="2277208" cy="311727"/>
          </a:xfrm>
          <a:custGeom>
            <a:avLst/>
            <a:gdLst>
              <a:gd name="connsiteX0" fmla="*/ 0 w 1808018"/>
              <a:gd name="connsiteY0" fmla="*/ 0 h 426027"/>
              <a:gd name="connsiteX1" fmla="*/ 1737012 w 1808018"/>
              <a:gd name="connsiteY1" fmla="*/ 0 h 426027"/>
              <a:gd name="connsiteX2" fmla="*/ 1808018 w 1808018"/>
              <a:gd name="connsiteY2" fmla="*/ 71006 h 426027"/>
              <a:gd name="connsiteX3" fmla="*/ 1808018 w 1808018"/>
              <a:gd name="connsiteY3" fmla="*/ 355021 h 426027"/>
              <a:gd name="connsiteX4" fmla="*/ 1737012 w 1808018"/>
              <a:gd name="connsiteY4" fmla="*/ 426027 h 426027"/>
              <a:gd name="connsiteX5" fmla="*/ 0 w 1808018"/>
              <a:gd name="connsiteY5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8018" h="426027">
                <a:moveTo>
                  <a:pt x="0" y="0"/>
                </a:moveTo>
                <a:lnTo>
                  <a:pt x="1737012" y="0"/>
                </a:lnTo>
                <a:cubicBezTo>
                  <a:pt x="1776228" y="0"/>
                  <a:pt x="1808018" y="31790"/>
                  <a:pt x="1808018" y="71006"/>
                </a:cubicBezTo>
                <a:lnTo>
                  <a:pt x="1808018" y="355021"/>
                </a:lnTo>
                <a:cubicBezTo>
                  <a:pt x="1808018" y="394237"/>
                  <a:pt x="1776228" y="426027"/>
                  <a:pt x="1737012" y="426027"/>
                </a:cubicBezTo>
                <a:lnTo>
                  <a:pt x="0" y="4260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5</a:t>
            </a:r>
            <a:r>
              <a:rPr lang="en-US" altLang="ko-KR" sz="1050" b="1" dirty="0" smtClean="0"/>
              <a:t>-2 </a:t>
            </a:r>
            <a:r>
              <a:rPr lang="ko-KR" altLang="en-US" sz="1050" b="1" dirty="0" smtClean="0"/>
              <a:t>이동과 회전 불변한 지역 특징</a:t>
            </a:r>
            <a:endParaRPr lang="ko-KR" altLang="en-US" sz="105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995582" y="2825910"/>
            <a:ext cx="4458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 err="1" smtClean="0"/>
              <a:t>모라벡</a:t>
            </a:r>
            <a:r>
              <a:rPr lang="ko-KR" altLang="en-US" b="1" dirty="0" smtClean="0"/>
              <a:t> 알고리즘</a:t>
            </a:r>
            <a:endParaRPr lang="en-US" altLang="ko-KR" b="1" dirty="0" smtClean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 err="1" smtClean="0"/>
              <a:t>해리스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특징점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4905375" y="2762250"/>
            <a:ext cx="2381250" cy="4476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993502" y="2061727"/>
            <a:ext cx="4204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검출 단계에서 두가지 알고리즘을 소개</a:t>
            </a:r>
            <a:endParaRPr lang="en-US" altLang="ko-KR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C4C6-6957-4734-A697-857ABF7C27E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081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249840" y="1839131"/>
            <a:ext cx="7692317" cy="58754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/>
              <a:t>4-3 </a:t>
            </a:r>
            <a:r>
              <a:rPr lang="ko-KR" altLang="en-US" b="1" dirty="0" err="1" smtClean="0"/>
              <a:t>허프</a:t>
            </a:r>
            <a:r>
              <a:rPr lang="ko-KR" altLang="en-US" b="1" dirty="0" smtClean="0"/>
              <a:t> 변환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원 검출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2249839" y="2596038"/>
            <a:ext cx="7692317" cy="58754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/>
              <a:t>4-3 </a:t>
            </a:r>
            <a:r>
              <a:rPr lang="en-US" altLang="ko-KR" b="1" dirty="0" err="1" smtClean="0"/>
              <a:t>Ransac</a:t>
            </a:r>
            <a:endParaRPr lang="ko-KR" altLang="en-US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249839" y="3342063"/>
            <a:ext cx="7692316" cy="58754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/>
              <a:t>5</a:t>
            </a:r>
            <a:r>
              <a:rPr lang="en-US" altLang="ko-KR" b="1" dirty="0" smtClean="0"/>
              <a:t>-1 </a:t>
            </a:r>
            <a:r>
              <a:rPr lang="ko-KR" altLang="en-US" b="1" dirty="0" smtClean="0"/>
              <a:t>발상</a:t>
            </a:r>
            <a:endParaRPr lang="ko-KR" altLang="en-US" b="1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8036170" y="1839132"/>
            <a:ext cx="1923571" cy="58754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b="1" dirty="0" smtClean="0"/>
              <a:t>P3</a:t>
            </a:r>
            <a:endParaRPr lang="ko-KR" altLang="en-US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8036170" y="2596039"/>
            <a:ext cx="1923571" cy="58754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b="1" dirty="0" smtClean="0"/>
              <a:t>P9</a:t>
            </a:r>
            <a:endParaRPr lang="ko-KR" altLang="en-US" b="1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8036170" y="3340247"/>
            <a:ext cx="1923571" cy="58754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b="1" dirty="0" smtClean="0"/>
              <a:t>P13</a:t>
            </a:r>
            <a:endParaRPr lang="ko-KR" altLang="en-US" b="1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249841" y="1082224"/>
            <a:ext cx="7692317" cy="58754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목차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249839" y="4098971"/>
            <a:ext cx="7692316" cy="58754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/>
              <a:t>5</a:t>
            </a:r>
            <a:r>
              <a:rPr lang="en-US" altLang="ko-KR" b="1" dirty="0" smtClean="0"/>
              <a:t>-2 </a:t>
            </a:r>
            <a:r>
              <a:rPr lang="ko-KR" altLang="en-US" b="1" dirty="0" smtClean="0"/>
              <a:t>이동과 회전 불변한 지역 특징 </a:t>
            </a:r>
            <a:endParaRPr lang="ko-KR" altLang="en-US" b="1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8036170" y="4109852"/>
            <a:ext cx="1923571" cy="56849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b="1" dirty="0" smtClean="0"/>
              <a:t>P18</a:t>
            </a:r>
            <a:endParaRPr lang="ko-KR" altLang="en-US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C4C6-6957-4734-A697-857ABF7C27E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129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532367"/>
              </p:ext>
            </p:extLst>
          </p:nvPr>
        </p:nvGraphicFramePr>
        <p:xfrm>
          <a:off x="10077854" y="3210578"/>
          <a:ext cx="1439692" cy="1284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923">
                  <a:extLst>
                    <a:ext uri="{9D8B030D-6E8A-4147-A177-3AD203B41FA5}">
                      <a16:colId xmlns:a16="http://schemas.microsoft.com/office/drawing/2014/main" val="2188131258"/>
                    </a:ext>
                  </a:extLst>
                </a:gridCol>
                <a:gridCol w="359923">
                  <a:extLst>
                    <a:ext uri="{9D8B030D-6E8A-4147-A177-3AD203B41FA5}">
                      <a16:colId xmlns:a16="http://schemas.microsoft.com/office/drawing/2014/main" val="4154498591"/>
                    </a:ext>
                  </a:extLst>
                </a:gridCol>
                <a:gridCol w="359923">
                  <a:extLst>
                    <a:ext uri="{9D8B030D-6E8A-4147-A177-3AD203B41FA5}">
                      <a16:colId xmlns:a16="http://schemas.microsoft.com/office/drawing/2014/main" val="1812072535"/>
                    </a:ext>
                  </a:extLst>
                </a:gridCol>
                <a:gridCol w="359923">
                  <a:extLst>
                    <a:ext uri="{9D8B030D-6E8A-4147-A177-3AD203B41FA5}">
                      <a16:colId xmlns:a16="http://schemas.microsoft.com/office/drawing/2014/main" val="1998354333"/>
                    </a:ext>
                  </a:extLst>
                </a:gridCol>
              </a:tblGrid>
              <a:tr h="32101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361984"/>
                  </a:ext>
                </a:extLst>
              </a:tr>
              <a:tr h="3210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297434"/>
                  </a:ext>
                </a:extLst>
              </a:tr>
              <a:tr h="3210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475666"/>
                  </a:ext>
                </a:extLst>
              </a:tr>
              <a:tr h="3210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8377531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10797700" y="4503586"/>
            <a:ext cx="719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c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9837933"/>
              </p:ext>
            </p:extLst>
          </p:nvPr>
        </p:nvGraphicFramePr>
        <p:xfrm>
          <a:off x="6653718" y="3210578"/>
          <a:ext cx="1439692" cy="1284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923">
                  <a:extLst>
                    <a:ext uri="{9D8B030D-6E8A-4147-A177-3AD203B41FA5}">
                      <a16:colId xmlns:a16="http://schemas.microsoft.com/office/drawing/2014/main" val="2188131258"/>
                    </a:ext>
                  </a:extLst>
                </a:gridCol>
                <a:gridCol w="359923">
                  <a:extLst>
                    <a:ext uri="{9D8B030D-6E8A-4147-A177-3AD203B41FA5}">
                      <a16:colId xmlns:a16="http://schemas.microsoft.com/office/drawing/2014/main" val="4154498591"/>
                    </a:ext>
                  </a:extLst>
                </a:gridCol>
                <a:gridCol w="359923">
                  <a:extLst>
                    <a:ext uri="{9D8B030D-6E8A-4147-A177-3AD203B41FA5}">
                      <a16:colId xmlns:a16="http://schemas.microsoft.com/office/drawing/2014/main" val="1812072535"/>
                    </a:ext>
                  </a:extLst>
                </a:gridCol>
                <a:gridCol w="359923">
                  <a:extLst>
                    <a:ext uri="{9D8B030D-6E8A-4147-A177-3AD203B41FA5}">
                      <a16:colId xmlns:a16="http://schemas.microsoft.com/office/drawing/2014/main" val="1998354333"/>
                    </a:ext>
                  </a:extLst>
                </a:gridCol>
              </a:tblGrid>
              <a:tr h="32101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361984"/>
                  </a:ext>
                </a:extLst>
              </a:tr>
              <a:tr h="3210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297434"/>
                  </a:ext>
                </a:extLst>
              </a:tr>
              <a:tr h="3210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475666"/>
                  </a:ext>
                </a:extLst>
              </a:tr>
              <a:tr h="3210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8377531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7373564" y="4503586"/>
            <a:ext cx="719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a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415642"/>
              </p:ext>
            </p:extLst>
          </p:nvPr>
        </p:nvGraphicFramePr>
        <p:xfrm>
          <a:off x="8365786" y="3210578"/>
          <a:ext cx="1439692" cy="1284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923">
                  <a:extLst>
                    <a:ext uri="{9D8B030D-6E8A-4147-A177-3AD203B41FA5}">
                      <a16:colId xmlns:a16="http://schemas.microsoft.com/office/drawing/2014/main" val="2188131258"/>
                    </a:ext>
                  </a:extLst>
                </a:gridCol>
                <a:gridCol w="359923">
                  <a:extLst>
                    <a:ext uri="{9D8B030D-6E8A-4147-A177-3AD203B41FA5}">
                      <a16:colId xmlns:a16="http://schemas.microsoft.com/office/drawing/2014/main" val="4154498591"/>
                    </a:ext>
                  </a:extLst>
                </a:gridCol>
                <a:gridCol w="359923">
                  <a:extLst>
                    <a:ext uri="{9D8B030D-6E8A-4147-A177-3AD203B41FA5}">
                      <a16:colId xmlns:a16="http://schemas.microsoft.com/office/drawing/2014/main" val="1812072535"/>
                    </a:ext>
                  </a:extLst>
                </a:gridCol>
                <a:gridCol w="359923">
                  <a:extLst>
                    <a:ext uri="{9D8B030D-6E8A-4147-A177-3AD203B41FA5}">
                      <a16:colId xmlns:a16="http://schemas.microsoft.com/office/drawing/2014/main" val="1998354333"/>
                    </a:ext>
                  </a:extLst>
                </a:gridCol>
              </a:tblGrid>
              <a:tr h="32101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361984"/>
                  </a:ext>
                </a:extLst>
              </a:tr>
              <a:tr h="3210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297434"/>
                  </a:ext>
                </a:extLst>
              </a:tr>
              <a:tr h="3210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475666"/>
                  </a:ext>
                </a:extLst>
              </a:tr>
              <a:tr h="3210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8377531"/>
                  </a:ext>
                </a:extLst>
              </a:tr>
            </a:tbl>
          </a:graphicData>
        </a:graphic>
      </p:graphicFrame>
      <p:sp>
        <p:nvSpPr>
          <p:cNvPr id="4" name="자유형 3"/>
          <p:cNvSpPr/>
          <p:nvPr/>
        </p:nvSpPr>
        <p:spPr>
          <a:xfrm>
            <a:off x="0" y="254230"/>
            <a:ext cx="2277208" cy="311727"/>
          </a:xfrm>
          <a:custGeom>
            <a:avLst/>
            <a:gdLst>
              <a:gd name="connsiteX0" fmla="*/ 0 w 1808018"/>
              <a:gd name="connsiteY0" fmla="*/ 0 h 426027"/>
              <a:gd name="connsiteX1" fmla="*/ 1737012 w 1808018"/>
              <a:gd name="connsiteY1" fmla="*/ 0 h 426027"/>
              <a:gd name="connsiteX2" fmla="*/ 1808018 w 1808018"/>
              <a:gd name="connsiteY2" fmla="*/ 71006 h 426027"/>
              <a:gd name="connsiteX3" fmla="*/ 1808018 w 1808018"/>
              <a:gd name="connsiteY3" fmla="*/ 355021 h 426027"/>
              <a:gd name="connsiteX4" fmla="*/ 1737012 w 1808018"/>
              <a:gd name="connsiteY4" fmla="*/ 426027 h 426027"/>
              <a:gd name="connsiteX5" fmla="*/ 0 w 1808018"/>
              <a:gd name="connsiteY5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8018" h="426027">
                <a:moveTo>
                  <a:pt x="0" y="0"/>
                </a:moveTo>
                <a:lnTo>
                  <a:pt x="1737012" y="0"/>
                </a:lnTo>
                <a:cubicBezTo>
                  <a:pt x="1776228" y="0"/>
                  <a:pt x="1808018" y="31790"/>
                  <a:pt x="1808018" y="71006"/>
                </a:cubicBezTo>
                <a:lnTo>
                  <a:pt x="1808018" y="355021"/>
                </a:lnTo>
                <a:cubicBezTo>
                  <a:pt x="1808018" y="394237"/>
                  <a:pt x="1776228" y="426027"/>
                  <a:pt x="1737012" y="426027"/>
                </a:cubicBezTo>
                <a:lnTo>
                  <a:pt x="0" y="4260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5</a:t>
            </a:r>
            <a:r>
              <a:rPr lang="en-US" altLang="ko-KR" sz="1050" b="1" dirty="0" smtClean="0"/>
              <a:t>-2 </a:t>
            </a:r>
            <a:r>
              <a:rPr lang="ko-KR" altLang="en-US" sz="1050" b="1" dirty="0" smtClean="0"/>
              <a:t>이동과 회전 불변한 지역 특징</a:t>
            </a:r>
            <a:endParaRPr lang="ko-KR" altLang="en-US" sz="105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3543121" y="1556617"/>
                <a:ext cx="5173019" cy="315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b="0" dirty="0" smtClean="0">
                    <a:solidFill>
                      <a:schemeClr val="bg2">
                        <a:lumMod val="75000"/>
                      </a:schemeClr>
                    </a:solidFill>
                  </a:rPr>
                  <a:t>* </a:t>
                </a:r>
                <a:r>
                  <a:rPr lang="en-US" altLang="ko-KR" b="1" dirty="0" smtClean="0">
                    <a:solidFill>
                      <a:schemeClr val="bg2">
                        <a:lumMod val="75000"/>
                      </a:schemeClr>
                    </a:solidFill>
                  </a:rPr>
                  <a:t>SSD :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𝑺</m:t>
                    </m:r>
                    <m:d>
                      <m:dPr>
                        <m:ctrlPr>
                          <a:rPr lang="en-US" altLang="ko-KR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altLang="ko-KR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  <m:r>
                      <a:rPr lang="en-US" altLang="ko-KR" b="1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1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ko-KR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altLang="ko-KR" b="1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1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d>
                                  <m:dPr>
                                    <m:ctrlPr>
                                      <a:rPr lang="en-US" altLang="ko-KR" b="1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1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US" altLang="ko-KR" b="1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ko-KR" b="1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  <m:r>
                                      <a:rPr lang="en-US" altLang="ko-KR" b="1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ko-KR" b="1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altLang="ko-KR" b="1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ko-KR" b="1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</m:d>
                                <m:r>
                                  <a:rPr lang="en-US" altLang="ko-KR" b="1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b="1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altLang="ko-KR" b="1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1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altLang="ko-KR" b="1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b="1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ko-KR" b="1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e>
                              <m:sup>
                                <m:r>
                                  <a:rPr lang="en-US" altLang="ko-KR" b="1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ko-KR" altLang="en-US" b="1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121" y="1556617"/>
                <a:ext cx="5173019" cy="315023"/>
              </a:xfrm>
              <a:prstGeom prst="rect">
                <a:avLst/>
              </a:prstGeom>
              <a:blipFill>
                <a:blip r:embed="rId3"/>
                <a:stretch>
                  <a:fillRect l="-2709" t="-148077" r="-118" b="-2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/>
          <p:cNvSpPr/>
          <p:nvPr/>
        </p:nvSpPr>
        <p:spPr>
          <a:xfrm>
            <a:off x="2453785" y="841639"/>
            <a:ext cx="73516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rgbClr val="FF0000"/>
                </a:solidFill>
              </a:rPr>
              <a:t>모라벡</a:t>
            </a:r>
            <a:r>
              <a:rPr lang="ko-KR" altLang="en-US" b="1" dirty="0" smtClean="0">
                <a:solidFill>
                  <a:srgbClr val="FF0000"/>
                </a:solidFill>
              </a:rPr>
              <a:t> 알고리즘</a:t>
            </a:r>
            <a:r>
              <a:rPr lang="ko-KR" altLang="en-US" b="1" dirty="0" smtClean="0"/>
              <a:t>은 </a:t>
            </a:r>
            <a:r>
              <a:rPr lang="en-US" altLang="ko-KR" b="1" dirty="0"/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이동</a:t>
            </a:r>
            <a:r>
              <a:rPr lang="ko-KR" altLang="en-US" b="1" dirty="0" smtClean="0"/>
              <a:t>에 따른 </a:t>
            </a:r>
            <a:r>
              <a:rPr lang="ko-KR" altLang="en-US" b="1" dirty="0" smtClean="0">
                <a:solidFill>
                  <a:srgbClr val="FF0000"/>
                </a:solidFill>
              </a:rPr>
              <a:t>밝기 변화</a:t>
            </a:r>
            <a:r>
              <a:rPr lang="ko-KR" altLang="en-US" b="1" dirty="0" smtClean="0"/>
              <a:t>를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제곱차의</a:t>
            </a:r>
            <a:r>
              <a:rPr lang="ko-KR" altLang="en-US" b="1" dirty="0" smtClean="0">
                <a:solidFill>
                  <a:srgbClr val="FF0000"/>
                </a:solidFill>
              </a:rPr>
              <a:t> 합</a:t>
            </a:r>
            <a:r>
              <a:rPr lang="en-US" altLang="ko-KR" b="1" dirty="0" smtClean="0"/>
              <a:t>(SSD)</a:t>
            </a:r>
            <a:r>
              <a:rPr lang="ko-KR" altLang="en-US" b="1" dirty="0" smtClean="0"/>
              <a:t>으로 </a:t>
            </a:r>
            <a:endParaRPr lang="en-US" altLang="ko-KR" b="1" dirty="0" smtClean="0"/>
          </a:p>
          <a:p>
            <a:pPr algn="ctr"/>
            <a:r>
              <a:rPr lang="ko-KR" altLang="en-US" b="1" dirty="0" smtClean="0"/>
              <a:t>계산하여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특징점의</a:t>
            </a:r>
            <a:r>
              <a:rPr lang="ko-KR" altLang="en-US" b="1" dirty="0" smtClean="0">
                <a:solidFill>
                  <a:srgbClr val="FF0000"/>
                </a:solidFill>
              </a:rPr>
              <a:t> 가능성</a:t>
            </a:r>
            <a:r>
              <a:rPr lang="en-US" altLang="ko-KR" b="1" dirty="0" smtClean="0"/>
              <a:t>(C)</a:t>
            </a:r>
            <a:r>
              <a:rPr lang="ko-KR" altLang="en-US" b="1" dirty="0" smtClean="0"/>
              <a:t>을 평가하는 </a:t>
            </a:r>
            <a:r>
              <a:rPr lang="ko-KR" altLang="en-US" b="1" dirty="0" err="1" smtClean="0"/>
              <a:t>알고리즘임</a:t>
            </a:r>
            <a:endParaRPr lang="en-US" altLang="ko-KR" b="1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29588"/>
              </p:ext>
            </p:extLst>
          </p:nvPr>
        </p:nvGraphicFramePr>
        <p:xfrm>
          <a:off x="1875102" y="2219008"/>
          <a:ext cx="4151889" cy="3629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21">
                  <a:extLst>
                    <a:ext uri="{9D8B030D-6E8A-4147-A177-3AD203B41FA5}">
                      <a16:colId xmlns:a16="http://schemas.microsoft.com/office/drawing/2014/main" val="2592391958"/>
                    </a:ext>
                  </a:extLst>
                </a:gridCol>
                <a:gridCol w="461321">
                  <a:extLst>
                    <a:ext uri="{9D8B030D-6E8A-4147-A177-3AD203B41FA5}">
                      <a16:colId xmlns:a16="http://schemas.microsoft.com/office/drawing/2014/main" val="3649425374"/>
                    </a:ext>
                  </a:extLst>
                </a:gridCol>
                <a:gridCol w="461321">
                  <a:extLst>
                    <a:ext uri="{9D8B030D-6E8A-4147-A177-3AD203B41FA5}">
                      <a16:colId xmlns:a16="http://schemas.microsoft.com/office/drawing/2014/main" val="3750472310"/>
                    </a:ext>
                  </a:extLst>
                </a:gridCol>
                <a:gridCol w="461321">
                  <a:extLst>
                    <a:ext uri="{9D8B030D-6E8A-4147-A177-3AD203B41FA5}">
                      <a16:colId xmlns:a16="http://schemas.microsoft.com/office/drawing/2014/main" val="2154267984"/>
                    </a:ext>
                  </a:extLst>
                </a:gridCol>
                <a:gridCol w="461321">
                  <a:extLst>
                    <a:ext uri="{9D8B030D-6E8A-4147-A177-3AD203B41FA5}">
                      <a16:colId xmlns:a16="http://schemas.microsoft.com/office/drawing/2014/main" val="1627832245"/>
                    </a:ext>
                  </a:extLst>
                </a:gridCol>
                <a:gridCol w="461321">
                  <a:extLst>
                    <a:ext uri="{9D8B030D-6E8A-4147-A177-3AD203B41FA5}">
                      <a16:colId xmlns:a16="http://schemas.microsoft.com/office/drawing/2014/main" val="2868799193"/>
                    </a:ext>
                  </a:extLst>
                </a:gridCol>
                <a:gridCol w="461321">
                  <a:extLst>
                    <a:ext uri="{9D8B030D-6E8A-4147-A177-3AD203B41FA5}">
                      <a16:colId xmlns:a16="http://schemas.microsoft.com/office/drawing/2014/main" val="2800538825"/>
                    </a:ext>
                  </a:extLst>
                </a:gridCol>
                <a:gridCol w="461321">
                  <a:extLst>
                    <a:ext uri="{9D8B030D-6E8A-4147-A177-3AD203B41FA5}">
                      <a16:colId xmlns:a16="http://schemas.microsoft.com/office/drawing/2014/main" val="99470032"/>
                    </a:ext>
                  </a:extLst>
                </a:gridCol>
                <a:gridCol w="461321">
                  <a:extLst>
                    <a:ext uri="{9D8B030D-6E8A-4147-A177-3AD203B41FA5}">
                      <a16:colId xmlns:a16="http://schemas.microsoft.com/office/drawing/2014/main" val="4115354839"/>
                    </a:ext>
                  </a:extLst>
                </a:gridCol>
              </a:tblGrid>
              <a:tr h="398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6055534"/>
                  </a:ext>
                </a:extLst>
              </a:tr>
              <a:tr h="398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5064012"/>
                  </a:ext>
                </a:extLst>
              </a:tr>
              <a:tr h="4044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0464583"/>
                  </a:ext>
                </a:extLst>
              </a:tr>
              <a:tr h="4044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4836905"/>
                  </a:ext>
                </a:extLst>
              </a:tr>
              <a:tr h="4044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9545898"/>
                  </a:ext>
                </a:extLst>
              </a:tr>
              <a:tr h="4044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9494338"/>
                  </a:ext>
                </a:extLst>
              </a:tr>
              <a:tr h="4044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2057430"/>
                  </a:ext>
                </a:extLst>
              </a:tr>
              <a:tr h="4044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2468069"/>
                  </a:ext>
                </a:extLst>
              </a:tr>
              <a:tr h="4044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5280786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820019" y="4553153"/>
            <a:ext cx="40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a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39411" y="3755397"/>
            <a:ext cx="40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b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99018" y="2490889"/>
            <a:ext cx="40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c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40406" y="3424340"/>
            <a:ext cx="1361873" cy="120623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859386" y="3502160"/>
            <a:ext cx="1241898" cy="10505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9085632" y="4503586"/>
            <a:ext cx="719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b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981893" y="1556617"/>
            <a:ext cx="1552575" cy="3150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7754402" y="1556617"/>
            <a:ext cx="703992" cy="315023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9492566" y="3876304"/>
            <a:ext cx="246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4</a:t>
            </a:r>
            <a:endParaRPr lang="ko-KR" altLang="en-US" sz="1200" b="1" dirty="0"/>
          </a:p>
        </p:txBody>
      </p:sp>
      <p:sp>
        <p:nvSpPr>
          <p:cNvPr id="35" name="직사각형 34"/>
          <p:cNvSpPr/>
          <p:nvPr/>
        </p:nvSpPr>
        <p:spPr>
          <a:xfrm>
            <a:off x="2859386" y="3074140"/>
            <a:ext cx="1241898" cy="10505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9485682" y="3554193"/>
            <a:ext cx="288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6</a:t>
            </a:r>
            <a:endParaRPr lang="ko-KR" altLang="en-US" sz="1200" b="1" dirty="0"/>
          </a:p>
        </p:txBody>
      </p:sp>
      <p:sp>
        <p:nvSpPr>
          <p:cNvPr id="38" name="직사각형 37"/>
          <p:cNvSpPr/>
          <p:nvPr/>
        </p:nvSpPr>
        <p:spPr>
          <a:xfrm>
            <a:off x="2400393" y="3074140"/>
            <a:ext cx="1241898" cy="10505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9129406" y="3557247"/>
            <a:ext cx="252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40" name="직사각형 39"/>
          <p:cNvSpPr/>
          <p:nvPr/>
        </p:nvSpPr>
        <p:spPr>
          <a:xfrm>
            <a:off x="1944917" y="3074140"/>
            <a:ext cx="1241898" cy="10505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8769483" y="3557040"/>
            <a:ext cx="359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3</a:t>
            </a:r>
            <a:endParaRPr lang="ko-KR" altLang="en-US" sz="1200" b="1" dirty="0"/>
          </a:p>
        </p:txBody>
      </p:sp>
      <p:sp>
        <p:nvSpPr>
          <p:cNvPr id="42" name="직사각형 41"/>
          <p:cNvSpPr/>
          <p:nvPr/>
        </p:nvSpPr>
        <p:spPr>
          <a:xfrm>
            <a:off x="1939445" y="3492430"/>
            <a:ext cx="1241898" cy="10505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8769482" y="3876304"/>
            <a:ext cx="359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3</a:t>
            </a:r>
            <a:endParaRPr lang="ko-KR" altLang="en-US" sz="1200" b="1" dirty="0"/>
          </a:p>
        </p:txBody>
      </p:sp>
      <p:sp>
        <p:nvSpPr>
          <p:cNvPr id="44" name="직사각형 43"/>
          <p:cNvSpPr/>
          <p:nvPr/>
        </p:nvSpPr>
        <p:spPr>
          <a:xfrm>
            <a:off x="1933973" y="3920450"/>
            <a:ext cx="1241898" cy="10505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8755485" y="4190434"/>
            <a:ext cx="359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4</a:t>
            </a:r>
            <a:endParaRPr lang="ko-KR" altLang="en-US" sz="1200" b="1" dirty="0"/>
          </a:p>
        </p:txBody>
      </p:sp>
      <p:sp>
        <p:nvSpPr>
          <p:cNvPr id="46" name="직사각형 45"/>
          <p:cNvSpPr/>
          <p:nvPr/>
        </p:nvSpPr>
        <p:spPr>
          <a:xfrm>
            <a:off x="2397756" y="3929274"/>
            <a:ext cx="1241898" cy="10505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9114608" y="4185467"/>
            <a:ext cx="359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0</a:t>
            </a:r>
            <a:endParaRPr lang="ko-KR" altLang="en-US" sz="1200" b="1" dirty="0"/>
          </a:p>
        </p:txBody>
      </p:sp>
      <p:sp>
        <p:nvSpPr>
          <p:cNvPr id="48" name="직사각형 47"/>
          <p:cNvSpPr/>
          <p:nvPr/>
        </p:nvSpPr>
        <p:spPr>
          <a:xfrm>
            <a:off x="2865593" y="3940063"/>
            <a:ext cx="1241898" cy="10505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9485682" y="4189459"/>
            <a:ext cx="2612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3</a:t>
            </a:r>
            <a:endParaRPr lang="ko-KR" altLang="en-US" sz="12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/>
              <p:cNvSpPr txBox="1"/>
              <p:nvPr/>
            </p:nvSpPr>
            <p:spPr>
              <a:xfrm>
                <a:off x="6907194" y="5112884"/>
                <a:ext cx="44780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b="0" dirty="0" smtClean="0">
                    <a:solidFill>
                      <a:schemeClr val="bg2">
                        <a:lumMod val="75000"/>
                      </a:schemeClr>
                    </a:solidFill>
                  </a:rPr>
                  <a:t>* </a:t>
                </a:r>
                <a:r>
                  <a:rPr lang="en-US" altLang="ko-KR" b="1" dirty="0" smtClean="0">
                    <a:solidFill>
                      <a:schemeClr val="bg2">
                        <a:lumMod val="75000"/>
                      </a:schemeClr>
                    </a:solidFill>
                  </a:rPr>
                  <a:t>C :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𝐦𝐢𝐧</m:t>
                    </m:r>
                    <m:r>
                      <a:rPr lang="en-US" altLang="ko-KR" b="1" i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1" i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𝐒</m:t>
                    </m:r>
                    <m:d>
                      <m:dPr>
                        <m:ctrlPr>
                          <a:rPr lang="en-US" altLang="ko-KR" b="1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ko-KR" b="1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1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ko-KR" b="1" i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1" i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𝐒</m:t>
                    </m:r>
                    <m:d>
                      <m:dPr>
                        <m:ctrlPr>
                          <a:rPr lang="en-US" altLang="ko-KR" b="1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ko-KR" b="1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,−</m:t>
                        </m:r>
                        <m:r>
                          <a:rPr lang="en-US" altLang="ko-KR" b="1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ko-KR" b="1" i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1" i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𝐒</m:t>
                    </m:r>
                    <m:d>
                      <m:dPr>
                        <m:ctrlPr>
                          <a:rPr lang="en-US" altLang="ko-KR" b="1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b="1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1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altLang="ko-KR" b="1" i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1" i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US" altLang="ko-KR" b="1" i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altLang="ko-KR" b="1" i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ko-KR" b="1" i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1" i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ko-KR" b="1" i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ko-KR" altLang="en-US" b="1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194" y="5112884"/>
                <a:ext cx="4478085" cy="276999"/>
              </a:xfrm>
              <a:prstGeom prst="rect">
                <a:avLst/>
              </a:prstGeom>
              <a:blipFill>
                <a:blip r:embed="rId4"/>
                <a:stretch>
                  <a:fillRect l="-3129" t="-28889" r="-1633" b="-5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/>
              <p:cNvSpPr txBox="1"/>
              <p:nvPr/>
            </p:nvSpPr>
            <p:spPr>
              <a:xfrm>
                <a:off x="7705316" y="5731138"/>
                <a:ext cx="28661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 </m:t>
                    </m:r>
                  </m:oMath>
                </a14:m>
                <a:r>
                  <a:rPr lang="en-US" altLang="ko-KR" b="1" dirty="0" smtClean="0">
                    <a:solidFill>
                      <a:srgbClr val="FF0000"/>
                    </a:solidFill>
                  </a:rPr>
                  <a:t>a : C=2, b : C=0, c : C=0</a:t>
                </a:r>
                <a:endParaRPr lang="ko-KR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5316" y="5731138"/>
                <a:ext cx="2866169" cy="276999"/>
              </a:xfrm>
              <a:prstGeom prst="rect">
                <a:avLst/>
              </a:prstGeom>
              <a:blipFill>
                <a:blip r:embed="rId5"/>
                <a:stretch>
                  <a:fillRect l="-2128" t="-28261" r="-4043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직사각형 53"/>
          <p:cNvSpPr/>
          <p:nvPr/>
        </p:nvSpPr>
        <p:spPr>
          <a:xfrm>
            <a:off x="6509220" y="3279917"/>
            <a:ext cx="1712068" cy="1662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10069340" y="3210578"/>
            <a:ext cx="1712068" cy="1662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761539"/>
              </p:ext>
            </p:extLst>
          </p:nvPr>
        </p:nvGraphicFramePr>
        <p:xfrm>
          <a:off x="7182187" y="2264075"/>
          <a:ext cx="911223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741">
                  <a:extLst>
                    <a:ext uri="{9D8B030D-6E8A-4147-A177-3AD203B41FA5}">
                      <a16:colId xmlns:a16="http://schemas.microsoft.com/office/drawing/2014/main" val="1177425688"/>
                    </a:ext>
                  </a:extLst>
                </a:gridCol>
                <a:gridCol w="303741">
                  <a:extLst>
                    <a:ext uri="{9D8B030D-6E8A-4147-A177-3AD203B41FA5}">
                      <a16:colId xmlns:a16="http://schemas.microsoft.com/office/drawing/2014/main" val="352063095"/>
                    </a:ext>
                  </a:extLst>
                </a:gridCol>
                <a:gridCol w="303741">
                  <a:extLst>
                    <a:ext uri="{9D8B030D-6E8A-4147-A177-3AD203B41FA5}">
                      <a16:colId xmlns:a16="http://schemas.microsoft.com/office/drawing/2014/main" val="3501847835"/>
                    </a:ext>
                  </a:extLst>
                </a:gridCol>
              </a:tblGrid>
              <a:tr h="198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9024755"/>
                  </a:ext>
                </a:extLst>
              </a:tr>
              <a:tr h="198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5956244"/>
                  </a:ext>
                </a:extLst>
              </a:tr>
              <a:tr h="198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0126255"/>
                  </a:ext>
                </a:extLst>
              </a:tr>
            </a:tbl>
          </a:graphicData>
        </a:graphic>
      </p:graphicFrame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230765"/>
              </p:ext>
            </p:extLst>
          </p:nvPr>
        </p:nvGraphicFramePr>
        <p:xfrm>
          <a:off x="8582359" y="2264075"/>
          <a:ext cx="911223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741">
                  <a:extLst>
                    <a:ext uri="{9D8B030D-6E8A-4147-A177-3AD203B41FA5}">
                      <a16:colId xmlns:a16="http://schemas.microsoft.com/office/drawing/2014/main" val="1177425688"/>
                    </a:ext>
                  </a:extLst>
                </a:gridCol>
                <a:gridCol w="303741">
                  <a:extLst>
                    <a:ext uri="{9D8B030D-6E8A-4147-A177-3AD203B41FA5}">
                      <a16:colId xmlns:a16="http://schemas.microsoft.com/office/drawing/2014/main" val="352063095"/>
                    </a:ext>
                  </a:extLst>
                </a:gridCol>
                <a:gridCol w="303741">
                  <a:extLst>
                    <a:ext uri="{9D8B030D-6E8A-4147-A177-3AD203B41FA5}">
                      <a16:colId xmlns:a16="http://schemas.microsoft.com/office/drawing/2014/main" val="3501847835"/>
                    </a:ext>
                  </a:extLst>
                </a:gridCol>
              </a:tblGrid>
              <a:tr h="198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9024755"/>
                  </a:ext>
                </a:extLst>
              </a:tr>
              <a:tr h="198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5956244"/>
                  </a:ext>
                </a:extLst>
              </a:tr>
              <a:tr h="198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0126255"/>
                  </a:ext>
                </a:extLst>
              </a:tr>
            </a:tbl>
          </a:graphicData>
        </a:graphic>
      </p:graphicFrame>
      <p:sp>
        <p:nvSpPr>
          <p:cNvPr id="58" name="TextBox 57"/>
          <p:cNvSpPr txBox="1"/>
          <p:nvPr/>
        </p:nvSpPr>
        <p:spPr>
          <a:xfrm>
            <a:off x="8221288" y="2490889"/>
            <a:ext cx="361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10069340" y="2485805"/>
            <a:ext cx="77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= 4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/>
              <p:cNvSpPr txBox="1"/>
              <p:nvPr/>
            </p:nvSpPr>
            <p:spPr>
              <a:xfrm>
                <a:off x="6753225" y="2490889"/>
                <a:ext cx="2952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225" y="2490889"/>
                <a:ext cx="295275" cy="369332"/>
              </a:xfrm>
              <a:prstGeom prst="rect">
                <a:avLst/>
              </a:prstGeom>
              <a:blipFill>
                <a:blip r:embed="rId6"/>
                <a:stretch>
                  <a:fillRect l="-4167" r="-4167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/>
              <p:cNvSpPr txBox="1"/>
              <p:nvPr/>
            </p:nvSpPr>
            <p:spPr>
              <a:xfrm>
                <a:off x="9630179" y="2494078"/>
                <a:ext cx="2952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179" y="2494078"/>
                <a:ext cx="295275" cy="369332"/>
              </a:xfrm>
              <a:prstGeom prst="rect">
                <a:avLst/>
              </a:prstGeom>
              <a:blipFill>
                <a:blip r:embed="rId7"/>
                <a:stretch>
                  <a:fillRect l="-6250" r="-16667"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직사각형 62"/>
          <p:cNvSpPr/>
          <p:nvPr/>
        </p:nvSpPr>
        <p:spPr>
          <a:xfrm>
            <a:off x="7182187" y="2263868"/>
            <a:ext cx="911223" cy="8281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8574459" y="2263868"/>
            <a:ext cx="911223" cy="82813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6653718" y="2150382"/>
            <a:ext cx="4143982" cy="1143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413932" y="6370452"/>
            <a:ext cx="1234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즉</a:t>
            </a:r>
            <a:r>
              <a:rPr lang="en-US" altLang="ko-KR" b="1" dirty="0" smtClean="0">
                <a:solidFill>
                  <a:srgbClr val="FF0000"/>
                </a:solidFill>
              </a:rPr>
              <a:t>,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모라벡</a:t>
            </a:r>
            <a:r>
              <a:rPr lang="ko-KR" altLang="en-US" b="1" dirty="0" smtClean="0">
                <a:solidFill>
                  <a:srgbClr val="FF0000"/>
                </a:solidFill>
              </a:rPr>
              <a:t> 알고리즘은 </a:t>
            </a:r>
            <a:r>
              <a:rPr lang="en-US" altLang="ko-KR" b="1" dirty="0" smtClean="0">
                <a:solidFill>
                  <a:srgbClr val="FF0000"/>
                </a:solidFill>
              </a:rPr>
              <a:t>4</a:t>
            </a:r>
            <a:r>
              <a:rPr lang="ko-KR" altLang="en-US" b="1" dirty="0" smtClean="0">
                <a:solidFill>
                  <a:srgbClr val="FF0000"/>
                </a:solidFill>
              </a:rPr>
              <a:t>방향의 정보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변화량인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S(</a:t>
            </a:r>
            <a:r>
              <a:rPr lang="en-US" altLang="ko-KR" b="1" dirty="0" err="1" smtClean="0">
                <a:solidFill>
                  <a:srgbClr val="FF0000"/>
                </a:solidFill>
              </a:rPr>
              <a:t>u,v</a:t>
            </a:r>
            <a:r>
              <a:rPr lang="en-US" altLang="ko-KR" b="1" dirty="0" smtClean="0">
                <a:solidFill>
                  <a:srgbClr val="FF0000"/>
                </a:solidFill>
              </a:rPr>
              <a:t>)</a:t>
            </a:r>
            <a:r>
              <a:rPr lang="ko-KR" altLang="en-US" b="1" dirty="0" smtClean="0">
                <a:solidFill>
                  <a:srgbClr val="FF0000"/>
                </a:solidFill>
              </a:rPr>
              <a:t>를 측정하고 </a:t>
            </a:r>
            <a:r>
              <a:rPr lang="en-US" altLang="ko-KR" b="1" dirty="0" err="1" smtClean="0">
                <a:solidFill>
                  <a:srgbClr val="FF0000"/>
                </a:solidFill>
              </a:rPr>
              <a:t>minS</a:t>
            </a:r>
            <a:r>
              <a:rPr lang="en-US" altLang="ko-KR" b="1" dirty="0" smtClean="0">
                <a:solidFill>
                  <a:srgbClr val="FF0000"/>
                </a:solidFill>
              </a:rPr>
              <a:t>(</a:t>
            </a:r>
            <a:r>
              <a:rPr lang="en-US" altLang="ko-KR" b="1" dirty="0" err="1" smtClean="0">
                <a:solidFill>
                  <a:srgbClr val="FF0000"/>
                </a:solidFill>
              </a:rPr>
              <a:t>u,v</a:t>
            </a:r>
            <a:r>
              <a:rPr lang="en-US" altLang="ko-KR" b="1" dirty="0" smtClean="0">
                <a:solidFill>
                  <a:srgbClr val="FF0000"/>
                </a:solidFill>
              </a:rPr>
              <a:t>)</a:t>
            </a:r>
            <a:r>
              <a:rPr lang="ko-KR" altLang="en-US" b="1" dirty="0" smtClean="0">
                <a:solidFill>
                  <a:srgbClr val="FF0000"/>
                </a:solidFill>
              </a:rPr>
              <a:t>인 </a:t>
            </a:r>
            <a:r>
              <a:rPr lang="en-US" altLang="ko-KR" b="1" dirty="0" smtClean="0">
                <a:solidFill>
                  <a:srgbClr val="FF0000"/>
                </a:solidFill>
              </a:rPr>
              <a:t>C</a:t>
            </a:r>
            <a:r>
              <a:rPr lang="ko-KR" altLang="en-US" b="1" dirty="0" smtClean="0">
                <a:solidFill>
                  <a:srgbClr val="FF0000"/>
                </a:solidFill>
              </a:rPr>
              <a:t>가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클때</a:t>
            </a:r>
            <a:r>
              <a:rPr lang="ko-KR" altLang="en-US" b="1" dirty="0" smtClean="0">
                <a:solidFill>
                  <a:srgbClr val="FF0000"/>
                </a:solidFill>
              </a:rPr>
              <a:t> 특징점이라고 판단함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6" name="슬라이드 번호 개체 틀 6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C4C6-6957-4734-A697-857ABF7C27E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034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25" grpId="0" animBg="1"/>
      <p:bldP spid="25" grpId="1" animBg="1"/>
      <p:bldP spid="19" grpId="0"/>
      <p:bldP spid="30" grpId="0" animBg="1"/>
      <p:bldP spid="31" grpId="0" animBg="1"/>
      <p:bldP spid="33" grpId="0"/>
      <p:bldP spid="35" grpId="0" animBg="1"/>
      <p:bldP spid="35" grpId="1" animBg="1"/>
      <p:bldP spid="36" grpId="0"/>
      <p:bldP spid="38" grpId="0" animBg="1"/>
      <p:bldP spid="38" grpId="1" animBg="1"/>
      <p:bldP spid="39" grpId="0"/>
      <p:bldP spid="40" grpId="0" animBg="1"/>
      <p:bldP spid="40" grpId="1" animBg="1"/>
      <p:bldP spid="41" grpId="0"/>
      <p:bldP spid="42" grpId="0" animBg="1"/>
      <p:bldP spid="42" grpId="1" animBg="1"/>
      <p:bldP spid="43" grpId="0"/>
      <p:bldP spid="44" grpId="0" animBg="1"/>
      <p:bldP spid="44" grpId="1" animBg="1"/>
      <p:bldP spid="45" grpId="0"/>
      <p:bldP spid="46" grpId="0" animBg="1"/>
      <p:bldP spid="46" grpId="1" animBg="1"/>
      <p:bldP spid="47" grpId="0"/>
      <p:bldP spid="48" grpId="0" animBg="1"/>
      <p:bldP spid="48" grpId="1" animBg="1"/>
      <p:bldP spid="49" grpId="0"/>
      <p:bldP spid="52" grpId="0"/>
      <p:bldP spid="53" grpId="0"/>
      <p:bldP spid="54" grpId="0" animBg="1"/>
      <p:bldP spid="55" grpId="0" animBg="1"/>
      <p:bldP spid="62" grpId="0" animBg="1"/>
      <p:bldP spid="62" grpId="1" animBg="1"/>
      <p:bldP spid="6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899535" y="2955040"/>
            <a:ext cx="4392930" cy="94792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/>
              <a:t>4-3 </a:t>
            </a:r>
            <a:r>
              <a:rPr lang="ko-KR" altLang="en-US" sz="2000" b="1" dirty="0" err="1" smtClean="0"/>
              <a:t>허프</a:t>
            </a:r>
            <a:r>
              <a:rPr lang="ko-KR" altLang="en-US" sz="2000" b="1" dirty="0" smtClean="0"/>
              <a:t> 변환</a:t>
            </a:r>
            <a:r>
              <a:rPr lang="en-US" altLang="ko-KR" sz="2000" b="1" dirty="0" smtClean="0"/>
              <a:t>(</a:t>
            </a:r>
            <a:r>
              <a:rPr lang="ko-KR" altLang="en-US" sz="2000" b="1" dirty="0" smtClean="0"/>
              <a:t>원 검출</a:t>
            </a:r>
            <a:r>
              <a:rPr lang="en-US" altLang="ko-KR" sz="2000" b="1" dirty="0" smtClean="0"/>
              <a:t>)</a:t>
            </a:r>
            <a:endParaRPr lang="ko-KR" altLang="en-US" sz="20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C4C6-6957-4734-A697-857ABF7C27E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600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 2"/>
          <p:cNvSpPr/>
          <p:nvPr/>
        </p:nvSpPr>
        <p:spPr>
          <a:xfrm>
            <a:off x="0" y="254230"/>
            <a:ext cx="2277208" cy="311727"/>
          </a:xfrm>
          <a:custGeom>
            <a:avLst/>
            <a:gdLst>
              <a:gd name="connsiteX0" fmla="*/ 0 w 1808018"/>
              <a:gd name="connsiteY0" fmla="*/ 0 h 426027"/>
              <a:gd name="connsiteX1" fmla="*/ 1737012 w 1808018"/>
              <a:gd name="connsiteY1" fmla="*/ 0 h 426027"/>
              <a:gd name="connsiteX2" fmla="*/ 1808018 w 1808018"/>
              <a:gd name="connsiteY2" fmla="*/ 71006 h 426027"/>
              <a:gd name="connsiteX3" fmla="*/ 1808018 w 1808018"/>
              <a:gd name="connsiteY3" fmla="*/ 355021 h 426027"/>
              <a:gd name="connsiteX4" fmla="*/ 1737012 w 1808018"/>
              <a:gd name="connsiteY4" fmla="*/ 426027 h 426027"/>
              <a:gd name="connsiteX5" fmla="*/ 0 w 1808018"/>
              <a:gd name="connsiteY5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8018" h="426027">
                <a:moveTo>
                  <a:pt x="0" y="0"/>
                </a:moveTo>
                <a:lnTo>
                  <a:pt x="1737012" y="0"/>
                </a:lnTo>
                <a:cubicBezTo>
                  <a:pt x="1776228" y="0"/>
                  <a:pt x="1808018" y="31790"/>
                  <a:pt x="1808018" y="71006"/>
                </a:cubicBezTo>
                <a:lnTo>
                  <a:pt x="1808018" y="355021"/>
                </a:lnTo>
                <a:cubicBezTo>
                  <a:pt x="1808018" y="394237"/>
                  <a:pt x="1776228" y="426027"/>
                  <a:pt x="1737012" y="426027"/>
                </a:cubicBezTo>
                <a:lnTo>
                  <a:pt x="0" y="4260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4-3 </a:t>
            </a:r>
            <a:r>
              <a:rPr lang="ko-KR" altLang="en-US" sz="1400" b="1" dirty="0" err="1" smtClean="0"/>
              <a:t>허프</a:t>
            </a:r>
            <a:r>
              <a:rPr lang="ko-KR" altLang="en-US" sz="1400" b="1" dirty="0" smtClean="0"/>
              <a:t> 변환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원 검출</a:t>
            </a:r>
            <a:r>
              <a:rPr lang="en-US" altLang="ko-KR" sz="1400" b="1" dirty="0" smtClean="0"/>
              <a:t>)</a:t>
            </a:r>
            <a:endParaRPr lang="ko-KR" altLang="en-US" sz="1400" b="1" dirty="0"/>
          </a:p>
        </p:txBody>
      </p:sp>
      <p:sp>
        <p:nvSpPr>
          <p:cNvPr id="7" name="직사각형 6"/>
          <p:cNvSpPr/>
          <p:nvPr/>
        </p:nvSpPr>
        <p:spPr>
          <a:xfrm>
            <a:off x="1138604" y="1638300"/>
            <a:ext cx="4000500" cy="37211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105" y="1638715"/>
            <a:ext cx="4000500" cy="37206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311543" y="5953643"/>
                <a:ext cx="2703624" cy="314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1543" y="5953643"/>
                <a:ext cx="2703624" cy="314766"/>
              </a:xfrm>
              <a:prstGeom prst="rect">
                <a:avLst/>
              </a:prstGeom>
              <a:blipFill>
                <a:blip r:embed="rId6"/>
                <a:stretch>
                  <a:fillRect l="-2477" b="-392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/>
          <p:cNvCxnSpPr/>
          <p:nvPr/>
        </p:nvCxnSpPr>
        <p:spPr>
          <a:xfrm>
            <a:off x="6638925" y="1638300"/>
            <a:ext cx="4570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6657540" y="1638300"/>
            <a:ext cx="5565" cy="4267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235105" y="1484411"/>
            <a:ext cx="781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x</a:t>
            </a:r>
            <a:endParaRPr lang="ko-KR" altLang="en-US" sz="1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520433" y="5960632"/>
            <a:ext cx="781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y</a:t>
            </a:r>
            <a:endParaRPr lang="ko-KR" altLang="en-US" sz="1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910958" y="1115079"/>
            <a:ext cx="3633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Canny edge(Thigh100, Tlow200)</a:t>
            </a:r>
            <a:endParaRPr lang="ko-KR" alt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439845" y="1112558"/>
            <a:ext cx="1662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원본 이미지</a:t>
            </a:r>
            <a:endParaRPr lang="ko-KR" altLang="en-US" b="1" dirty="0"/>
          </a:p>
        </p:txBody>
      </p:sp>
      <p:sp>
        <p:nvSpPr>
          <p:cNvPr id="21" name="타원 20"/>
          <p:cNvSpPr/>
          <p:nvPr/>
        </p:nvSpPr>
        <p:spPr>
          <a:xfrm>
            <a:off x="6727031" y="3769519"/>
            <a:ext cx="523876" cy="53578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115176" y="3790950"/>
            <a:ext cx="71438" cy="6905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6691312" y="3968353"/>
            <a:ext cx="71438" cy="6905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>
            <a:stCxn id="22" idx="0"/>
          </p:cNvCxnSpPr>
          <p:nvPr/>
        </p:nvCxnSpPr>
        <p:spPr>
          <a:xfrm flipV="1">
            <a:off x="7150895" y="1638299"/>
            <a:ext cx="0" cy="2152651"/>
          </a:xfrm>
          <a:prstGeom prst="line">
            <a:avLst/>
          </a:prstGeom>
          <a:ln w="127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stCxn id="23" idx="0"/>
          </p:cNvCxnSpPr>
          <p:nvPr/>
        </p:nvCxnSpPr>
        <p:spPr>
          <a:xfrm flipV="1">
            <a:off x="6727031" y="1638299"/>
            <a:ext cx="0" cy="2330054"/>
          </a:xfrm>
          <a:prstGeom prst="line">
            <a:avLst/>
          </a:prstGeom>
          <a:ln w="127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stCxn id="23" idx="2"/>
          </p:cNvCxnSpPr>
          <p:nvPr/>
        </p:nvCxnSpPr>
        <p:spPr>
          <a:xfrm flipH="1">
            <a:off x="6638925" y="4002881"/>
            <a:ext cx="52387" cy="0"/>
          </a:xfrm>
          <a:prstGeom prst="line">
            <a:avLst/>
          </a:prstGeom>
          <a:ln w="127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22" idx="2"/>
          </p:cNvCxnSpPr>
          <p:nvPr/>
        </p:nvCxnSpPr>
        <p:spPr>
          <a:xfrm flipH="1">
            <a:off x="6638925" y="3825478"/>
            <a:ext cx="476251" cy="0"/>
          </a:xfrm>
          <a:prstGeom prst="line">
            <a:avLst/>
          </a:prstGeom>
          <a:ln w="127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C4C6-6957-4734-A697-857ABF7C27EB}" type="slidenum">
              <a:rPr lang="ko-KR" altLang="en-US" smtClean="0"/>
              <a:t>4</a:t>
            </a:fld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1433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그룹 101"/>
          <p:cNvGrpSpPr/>
          <p:nvPr/>
        </p:nvGrpSpPr>
        <p:grpSpPr>
          <a:xfrm rot="10240050">
            <a:off x="7938595" y="3852498"/>
            <a:ext cx="371361" cy="359552"/>
            <a:chOff x="3381957" y="3667773"/>
            <a:chExt cx="371361" cy="359552"/>
          </a:xfrm>
        </p:grpSpPr>
        <p:sp>
          <p:nvSpPr>
            <p:cNvPr id="103" name="자유형 102"/>
            <p:cNvSpPr/>
            <p:nvPr/>
          </p:nvSpPr>
          <p:spPr>
            <a:xfrm rot="10800000">
              <a:off x="3381957" y="3675469"/>
              <a:ext cx="371361" cy="351856"/>
            </a:xfrm>
            <a:custGeom>
              <a:avLst/>
              <a:gdLst>
                <a:gd name="connsiteX0" fmla="*/ 62758 w 371361"/>
                <a:gd name="connsiteY0" fmla="*/ 0 h 351856"/>
                <a:gd name="connsiteX1" fmla="*/ 371361 w 371361"/>
                <a:gd name="connsiteY1" fmla="*/ 292775 h 351856"/>
                <a:gd name="connsiteX2" fmla="*/ 304285 w 371361"/>
                <a:gd name="connsiteY2" fmla="*/ 335569 h 351856"/>
                <a:gd name="connsiteX3" fmla="*/ 219029 w 371361"/>
                <a:gd name="connsiteY3" fmla="*/ 351856 h 351856"/>
                <a:gd name="connsiteX4" fmla="*/ 0 w 371361"/>
                <a:gd name="connsiteY4" fmla="*/ 144597 h 351856"/>
                <a:gd name="connsiteX5" fmla="*/ 17213 w 371361"/>
                <a:gd name="connsiteY5" fmla="*/ 63923 h 35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361" h="351856">
                  <a:moveTo>
                    <a:pt x="62758" y="0"/>
                  </a:moveTo>
                  <a:lnTo>
                    <a:pt x="371361" y="292775"/>
                  </a:lnTo>
                  <a:lnTo>
                    <a:pt x="304285" y="335569"/>
                  </a:lnTo>
                  <a:cubicBezTo>
                    <a:pt x="278081" y="346057"/>
                    <a:pt x="249271" y="351856"/>
                    <a:pt x="219029" y="351856"/>
                  </a:cubicBezTo>
                  <a:cubicBezTo>
                    <a:pt x="98063" y="351856"/>
                    <a:pt x="0" y="259063"/>
                    <a:pt x="0" y="144597"/>
                  </a:cubicBezTo>
                  <a:cubicBezTo>
                    <a:pt x="0" y="115981"/>
                    <a:pt x="6129" y="88719"/>
                    <a:pt x="17213" y="63923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TextBox 103"/>
            <p:cNvSpPr txBox="1"/>
            <p:nvPr/>
          </p:nvSpPr>
          <p:spPr>
            <a:xfrm rot="2638581">
              <a:off x="3549330" y="3667773"/>
              <a:ext cx="182147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00" b="1" dirty="0" smtClean="0">
                  <a:solidFill>
                    <a:srgbClr val="FF0000"/>
                  </a:solidFill>
                </a:rPr>
                <a:t>r</a:t>
              </a:r>
              <a:endParaRPr lang="ko-KR" altLang="en-US" sz="1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9" name="그룹 98"/>
          <p:cNvGrpSpPr/>
          <p:nvPr/>
        </p:nvGrpSpPr>
        <p:grpSpPr>
          <a:xfrm rot="1030733">
            <a:off x="8088163" y="3622950"/>
            <a:ext cx="371361" cy="415062"/>
            <a:chOff x="3381957" y="3612263"/>
            <a:chExt cx="371361" cy="415062"/>
          </a:xfrm>
        </p:grpSpPr>
        <p:sp>
          <p:nvSpPr>
            <p:cNvPr id="100" name="자유형 99"/>
            <p:cNvSpPr/>
            <p:nvPr/>
          </p:nvSpPr>
          <p:spPr>
            <a:xfrm rot="10800000">
              <a:off x="3381957" y="3675469"/>
              <a:ext cx="371361" cy="351856"/>
            </a:xfrm>
            <a:custGeom>
              <a:avLst/>
              <a:gdLst>
                <a:gd name="connsiteX0" fmla="*/ 62758 w 371361"/>
                <a:gd name="connsiteY0" fmla="*/ 0 h 351856"/>
                <a:gd name="connsiteX1" fmla="*/ 371361 w 371361"/>
                <a:gd name="connsiteY1" fmla="*/ 292775 h 351856"/>
                <a:gd name="connsiteX2" fmla="*/ 304285 w 371361"/>
                <a:gd name="connsiteY2" fmla="*/ 335569 h 351856"/>
                <a:gd name="connsiteX3" fmla="*/ 219029 w 371361"/>
                <a:gd name="connsiteY3" fmla="*/ 351856 h 351856"/>
                <a:gd name="connsiteX4" fmla="*/ 0 w 371361"/>
                <a:gd name="connsiteY4" fmla="*/ 144597 h 351856"/>
                <a:gd name="connsiteX5" fmla="*/ 17213 w 371361"/>
                <a:gd name="connsiteY5" fmla="*/ 63923 h 35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361" h="351856">
                  <a:moveTo>
                    <a:pt x="62758" y="0"/>
                  </a:moveTo>
                  <a:lnTo>
                    <a:pt x="371361" y="292775"/>
                  </a:lnTo>
                  <a:lnTo>
                    <a:pt x="304285" y="335569"/>
                  </a:lnTo>
                  <a:cubicBezTo>
                    <a:pt x="278081" y="346057"/>
                    <a:pt x="249271" y="351856"/>
                    <a:pt x="219029" y="351856"/>
                  </a:cubicBezTo>
                  <a:cubicBezTo>
                    <a:pt x="98063" y="351856"/>
                    <a:pt x="0" y="259063"/>
                    <a:pt x="0" y="144597"/>
                  </a:cubicBezTo>
                  <a:cubicBezTo>
                    <a:pt x="0" y="115981"/>
                    <a:pt x="6129" y="88719"/>
                    <a:pt x="17213" y="63923"/>
                  </a:cubicBezTo>
                  <a:close/>
                </a:path>
              </a:pathLst>
            </a:cu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/>
            <p:nvPr/>
          </p:nvSpPr>
          <p:spPr>
            <a:xfrm rot="2638581">
              <a:off x="3564703" y="3612263"/>
              <a:ext cx="182147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00" b="1" dirty="0" smtClean="0">
                  <a:solidFill>
                    <a:schemeClr val="accent5"/>
                  </a:solidFill>
                </a:rPr>
                <a:t>r</a:t>
              </a:r>
              <a:endParaRPr lang="ko-KR" altLang="en-US" sz="1000" b="1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4" name="자유형 3"/>
          <p:cNvSpPr/>
          <p:nvPr/>
        </p:nvSpPr>
        <p:spPr>
          <a:xfrm>
            <a:off x="0" y="254230"/>
            <a:ext cx="2277208" cy="311727"/>
          </a:xfrm>
          <a:custGeom>
            <a:avLst/>
            <a:gdLst>
              <a:gd name="connsiteX0" fmla="*/ 0 w 1808018"/>
              <a:gd name="connsiteY0" fmla="*/ 0 h 426027"/>
              <a:gd name="connsiteX1" fmla="*/ 1737012 w 1808018"/>
              <a:gd name="connsiteY1" fmla="*/ 0 h 426027"/>
              <a:gd name="connsiteX2" fmla="*/ 1808018 w 1808018"/>
              <a:gd name="connsiteY2" fmla="*/ 71006 h 426027"/>
              <a:gd name="connsiteX3" fmla="*/ 1808018 w 1808018"/>
              <a:gd name="connsiteY3" fmla="*/ 355021 h 426027"/>
              <a:gd name="connsiteX4" fmla="*/ 1737012 w 1808018"/>
              <a:gd name="connsiteY4" fmla="*/ 426027 h 426027"/>
              <a:gd name="connsiteX5" fmla="*/ 0 w 1808018"/>
              <a:gd name="connsiteY5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8018" h="426027">
                <a:moveTo>
                  <a:pt x="0" y="0"/>
                </a:moveTo>
                <a:lnTo>
                  <a:pt x="1737012" y="0"/>
                </a:lnTo>
                <a:cubicBezTo>
                  <a:pt x="1776228" y="0"/>
                  <a:pt x="1808018" y="31790"/>
                  <a:pt x="1808018" y="71006"/>
                </a:cubicBezTo>
                <a:lnTo>
                  <a:pt x="1808018" y="355021"/>
                </a:lnTo>
                <a:cubicBezTo>
                  <a:pt x="1808018" y="394237"/>
                  <a:pt x="1776228" y="426027"/>
                  <a:pt x="1737012" y="426027"/>
                </a:cubicBezTo>
                <a:lnTo>
                  <a:pt x="0" y="4260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4-3 </a:t>
            </a:r>
            <a:r>
              <a:rPr lang="ko-KR" altLang="en-US" sz="1400" b="1" dirty="0" err="1" smtClean="0"/>
              <a:t>허프</a:t>
            </a:r>
            <a:r>
              <a:rPr lang="ko-KR" altLang="en-US" sz="1400" b="1" dirty="0" smtClean="0"/>
              <a:t> 변환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원 검출</a:t>
            </a:r>
            <a:r>
              <a:rPr lang="en-US" altLang="ko-KR" sz="1400" b="1" dirty="0" smtClean="0"/>
              <a:t>)</a:t>
            </a:r>
            <a:endParaRPr lang="ko-KR" altLang="en-US" sz="1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000879" y="2978006"/>
            <a:ext cx="781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x</a:t>
            </a:r>
            <a:endParaRPr lang="ko-KR" altLang="en-US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787501" y="5189745"/>
            <a:ext cx="781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y</a:t>
            </a:r>
            <a:endParaRPr lang="ko-KR" altLang="en-US" sz="1400" b="1" dirty="0"/>
          </a:p>
        </p:txBody>
      </p:sp>
      <p:sp>
        <p:nvSpPr>
          <p:cNvPr id="9" name="타원 8"/>
          <p:cNvSpPr/>
          <p:nvPr/>
        </p:nvSpPr>
        <p:spPr>
          <a:xfrm>
            <a:off x="3399953" y="3605474"/>
            <a:ext cx="1011115" cy="96715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412773" y="1467566"/>
                <a:ext cx="2703624" cy="314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773" y="1467566"/>
                <a:ext cx="2703624" cy="314766"/>
              </a:xfrm>
              <a:prstGeom prst="rect">
                <a:avLst/>
              </a:prstGeom>
              <a:blipFill>
                <a:blip r:embed="rId2"/>
                <a:stretch>
                  <a:fillRect l="-2483" r="-226" b="-392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857026" y="1466040"/>
                <a:ext cx="2949334" cy="314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026" y="1466040"/>
                <a:ext cx="2949334" cy="314766"/>
              </a:xfrm>
              <a:prstGeom prst="rect">
                <a:avLst/>
              </a:prstGeom>
              <a:blipFill>
                <a:blip r:embed="rId3"/>
                <a:stretch>
                  <a:fillRect l="-2066" b="-36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그룹 31"/>
          <p:cNvGrpSpPr/>
          <p:nvPr/>
        </p:nvGrpSpPr>
        <p:grpSpPr>
          <a:xfrm>
            <a:off x="2622866" y="2770325"/>
            <a:ext cx="1931334" cy="1456585"/>
            <a:chOff x="2080413" y="1978389"/>
            <a:chExt cx="1931334" cy="1456585"/>
          </a:xfrm>
        </p:grpSpPr>
        <p:sp>
          <p:nvSpPr>
            <p:cNvPr id="19" name="타원 18"/>
            <p:cNvSpPr/>
            <p:nvPr/>
          </p:nvSpPr>
          <p:spPr>
            <a:xfrm>
              <a:off x="3309387" y="3243079"/>
              <a:ext cx="107340" cy="10807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20"/>
            <p:cNvCxnSpPr>
              <a:endCxn id="19" idx="0"/>
            </p:cNvCxnSpPr>
            <p:nvPr/>
          </p:nvCxnSpPr>
          <p:spPr>
            <a:xfrm flipH="1">
              <a:off x="3363057" y="2339959"/>
              <a:ext cx="1649" cy="903120"/>
            </a:xfrm>
            <a:prstGeom prst="line">
              <a:avLst/>
            </a:prstGeom>
            <a:ln w="12700"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endCxn id="19" idx="2"/>
            </p:cNvCxnSpPr>
            <p:nvPr/>
          </p:nvCxnSpPr>
          <p:spPr>
            <a:xfrm flipV="1">
              <a:off x="2427287" y="3297116"/>
              <a:ext cx="882100" cy="5678"/>
            </a:xfrm>
            <a:prstGeom prst="line">
              <a:avLst/>
            </a:prstGeom>
            <a:ln w="12700"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3230697" y="1978389"/>
              <a:ext cx="7810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/>
                <a:t>a</a:t>
              </a:r>
              <a:endParaRPr lang="ko-KR" altLang="en-US" sz="1400" b="1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080413" y="3127197"/>
              <a:ext cx="7810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/>
                <a:t>b</a:t>
              </a:r>
              <a:endParaRPr lang="ko-KR" altLang="en-US" sz="1400" b="1" dirty="0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2609779" y="2774049"/>
            <a:ext cx="993410" cy="1199715"/>
            <a:chOff x="2067326" y="1982113"/>
            <a:chExt cx="993410" cy="1199715"/>
          </a:xfrm>
        </p:grpSpPr>
        <p:sp>
          <p:nvSpPr>
            <p:cNvPr id="33" name="타원 32"/>
            <p:cNvSpPr/>
            <p:nvPr/>
          </p:nvSpPr>
          <p:spPr>
            <a:xfrm>
              <a:off x="2877034" y="2997740"/>
              <a:ext cx="107340" cy="1080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5" name="직선 연결선 34"/>
            <p:cNvCxnSpPr>
              <a:endCxn id="33" idx="2"/>
            </p:cNvCxnSpPr>
            <p:nvPr/>
          </p:nvCxnSpPr>
          <p:spPr>
            <a:xfrm>
              <a:off x="2440795" y="3051776"/>
              <a:ext cx="436239" cy="1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>
              <a:endCxn id="33" idx="0"/>
            </p:cNvCxnSpPr>
            <p:nvPr/>
          </p:nvCxnSpPr>
          <p:spPr>
            <a:xfrm>
              <a:off x="2928991" y="2338248"/>
              <a:ext cx="1713" cy="659492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2067326" y="2874051"/>
                  <a:ext cx="3331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326" y="2874051"/>
                  <a:ext cx="333126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39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2727610" y="1982113"/>
                  <a:ext cx="3331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7610" y="1982113"/>
                  <a:ext cx="333126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" name="직선 화살표 연결선 4"/>
          <p:cNvCxnSpPr/>
          <p:nvPr/>
        </p:nvCxnSpPr>
        <p:spPr>
          <a:xfrm>
            <a:off x="2544555" y="3121134"/>
            <a:ext cx="2344016" cy="107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>
            <a:off x="2944340" y="2907119"/>
            <a:ext cx="13508" cy="22225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/>
          <p:cNvGrpSpPr/>
          <p:nvPr/>
        </p:nvGrpSpPr>
        <p:grpSpPr>
          <a:xfrm>
            <a:off x="2609779" y="2774049"/>
            <a:ext cx="1195971" cy="991790"/>
            <a:chOff x="2067326" y="1982113"/>
            <a:chExt cx="1195971" cy="991790"/>
          </a:xfrm>
        </p:grpSpPr>
        <p:sp>
          <p:nvSpPr>
            <p:cNvPr id="34" name="타원 33"/>
            <p:cNvSpPr/>
            <p:nvPr/>
          </p:nvSpPr>
          <p:spPr>
            <a:xfrm>
              <a:off x="3041299" y="2820015"/>
              <a:ext cx="107340" cy="10807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8" name="직선 연결선 37"/>
            <p:cNvCxnSpPr>
              <a:endCxn id="34" idx="2"/>
            </p:cNvCxnSpPr>
            <p:nvPr/>
          </p:nvCxnSpPr>
          <p:spPr>
            <a:xfrm flipV="1">
              <a:off x="2427287" y="2874052"/>
              <a:ext cx="614012" cy="5678"/>
            </a:xfrm>
            <a:prstGeom prst="line">
              <a:avLst/>
            </a:prstGeom>
            <a:ln w="127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>
              <a:endCxn id="34" idx="0"/>
            </p:cNvCxnSpPr>
            <p:nvPr/>
          </p:nvCxnSpPr>
          <p:spPr>
            <a:xfrm>
              <a:off x="3094969" y="2338248"/>
              <a:ext cx="0" cy="481767"/>
            </a:xfrm>
            <a:prstGeom prst="line">
              <a:avLst/>
            </a:prstGeom>
            <a:ln w="127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2067326" y="2666126"/>
                  <a:ext cx="3331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326" y="2666126"/>
                  <a:ext cx="333126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39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2930171" y="1982113"/>
                  <a:ext cx="3331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0171" y="1982113"/>
                  <a:ext cx="333126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4" name="TextBox 53"/>
          <p:cNvSpPr txBox="1"/>
          <p:nvPr/>
        </p:nvSpPr>
        <p:spPr>
          <a:xfrm>
            <a:off x="9461682" y="2978006"/>
            <a:ext cx="781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a</a:t>
            </a:r>
            <a:endParaRPr lang="ko-KR" altLang="en-US" sz="14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7248304" y="5189745"/>
            <a:ext cx="781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b</a:t>
            </a:r>
            <a:endParaRPr lang="ko-KR" altLang="en-US" sz="1400" b="1" dirty="0"/>
          </a:p>
        </p:txBody>
      </p:sp>
      <p:sp>
        <p:nvSpPr>
          <p:cNvPr id="56" name="타원 55"/>
          <p:cNvSpPr/>
          <p:nvPr/>
        </p:nvSpPr>
        <p:spPr>
          <a:xfrm>
            <a:off x="7860756" y="3605474"/>
            <a:ext cx="1011115" cy="967154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8312643" y="4035015"/>
            <a:ext cx="107340" cy="1080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/>
          <p:cNvCxnSpPr/>
          <p:nvPr/>
        </p:nvCxnSpPr>
        <p:spPr>
          <a:xfrm>
            <a:off x="7005358" y="3121134"/>
            <a:ext cx="2344016" cy="107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6857026" y="1922739"/>
                <a:ext cx="3008644" cy="314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026" y="1922739"/>
                <a:ext cx="3008644" cy="314766"/>
              </a:xfrm>
              <a:prstGeom prst="rect">
                <a:avLst/>
              </a:prstGeom>
              <a:blipFill>
                <a:blip r:embed="rId8"/>
                <a:stretch>
                  <a:fillRect l="-1217" b="-36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그룹 94"/>
          <p:cNvGrpSpPr/>
          <p:nvPr/>
        </p:nvGrpSpPr>
        <p:grpSpPr>
          <a:xfrm>
            <a:off x="7070582" y="2774049"/>
            <a:ext cx="1534589" cy="1378223"/>
            <a:chOff x="7085096" y="2382163"/>
            <a:chExt cx="1534589" cy="1378223"/>
          </a:xfrm>
        </p:grpSpPr>
        <p:grpSp>
          <p:nvGrpSpPr>
            <p:cNvPr id="71" name="그룹 70"/>
            <p:cNvGrpSpPr/>
            <p:nvPr/>
          </p:nvGrpSpPr>
          <p:grpSpPr>
            <a:xfrm>
              <a:off x="7085096" y="2382163"/>
              <a:ext cx="1195971" cy="991790"/>
              <a:chOff x="2067326" y="1982113"/>
              <a:chExt cx="1195971" cy="991790"/>
            </a:xfrm>
          </p:grpSpPr>
          <p:sp>
            <p:nvSpPr>
              <p:cNvPr id="72" name="타원 71"/>
              <p:cNvSpPr/>
              <p:nvPr/>
            </p:nvSpPr>
            <p:spPr>
              <a:xfrm>
                <a:off x="3041299" y="2820015"/>
                <a:ext cx="107340" cy="108073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3" name="직선 연결선 72"/>
              <p:cNvCxnSpPr>
                <a:endCxn id="72" idx="2"/>
              </p:cNvCxnSpPr>
              <p:nvPr/>
            </p:nvCxnSpPr>
            <p:spPr>
              <a:xfrm flipV="1">
                <a:off x="2427287" y="2874052"/>
                <a:ext cx="614012" cy="5678"/>
              </a:xfrm>
              <a:prstGeom prst="line">
                <a:avLst/>
              </a:prstGeom>
              <a:ln w="12700">
                <a:solidFill>
                  <a:schemeClr val="accent5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/>
              <p:cNvCxnSpPr>
                <a:endCxn id="72" idx="0"/>
              </p:cNvCxnSpPr>
              <p:nvPr/>
            </p:nvCxnSpPr>
            <p:spPr>
              <a:xfrm>
                <a:off x="3094969" y="2338248"/>
                <a:ext cx="0" cy="481767"/>
              </a:xfrm>
              <a:prstGeom prst="line">
                <a:avLst/>
              </a:prstGeom>
              <a:ln w="12700">
                <a:solidFill>
                  <a:schemeClr val="accent5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/>
                  <p:cNvSpPr txBox="1"/>
                  <p:nvPr/>
                </p:nvSpPr>
                <p:spPr>
                  <a:xfrm>
                    <a:off x="2067326" y="2666126"/>
                    <a:ext cx="333126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ko-KR" sz="1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b="1" dirty="0">
                      <a:solidFill>
                        <a:schemeClr val="accent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5" name="TextBox 7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67326" y="2666126"/>
                    <a:ext cx="333126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392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2930171" y="1982113"/>
                    <a:ext cx="333126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sz="1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b="1" dirty="0">
                      <a:solidFill>
                        <a:schemeClr val="accent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6" name="TextBox 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30171" y="1982113"/>
                    <a:ext cx="333126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2" name="타원 91"/>
            <p:cNvSpPr/>
            <p:nvPr/>
          </p:nvSpPr>
          <p:spPr>
            <a:xfrm>
              <a:off x="7608570" y="2793232"/>
              <a:ext cx="1011115" cy="967154"/>
            </a:xfrm>
            <a:prstGeom prst="ellipse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6" name="오른쪽 화살표 95"/>
          <p:cNvSpPr/>
          <p:nvPr/>
        </p:nvSpPr>
        <p:spPr>
          <a:xfrm>
            <a:off x="5472361" y="1466040"/>
            <a:ext cx="1028700" cy="3429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오른쪽 화살표 96"/>
          <p:cNvSpPr/>
          <p:nvPr/>
        </p:nvSpPr>
        <p:spPr>
          <a:xfrm>
            <a:off x="5472361" y="3765839"/>
            <a:ext cx="1028700" cy="3429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화살표 연결선 69"/>
          <p:cNvCxnSpPr/>
          <p:nvPr/>
        </p:nvCxnSpPr>
        <p:spPr>
          <a:xfrm>
            <a:off x="7405143" y="2907119"/>
            <a:ext cx="13508" cy="22225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그룹 93"/>
          <p:cNvGrpSpPr/>
          <p:nvPr/>
        </p:nvGrpSpPr>
        <p:grpSpPr>
          <a:xfrm>
            <a:off x="7070582" y="2774049"/>
            <a:ext cx="1366950" cy="1553241"/>
            <a:chOff x="7085096" y="2382163"/>
            <a:chExt cx="1366950" cy="1553241"/>
          </a:xfrm>
        </p:grpSpPr>
        <p:grpSp>
          <p:nvGrpSpPr>
            <p:cNvPr id="63" name="그룹 62"/>
            <p:cNvGrpSpPr/>
            <p:nvPr/>
          </p:nvGrpSpPr>
          <p:grpSpPr>
            <a:xfrm>
              <a:off x="7085096" y="2382163"/>
              <a:ext cx="993410" cy="1199715"/>
              <a:chOff x="2067326" y="1982113"/>
              <a:chExt cx="993410" cy="1199715"/>
            </a:xfrm>
          </p:grpSpPr>
          <p:sp>
            <p:nvSpPr>
              <p:cNvPr id="64" name="타원 63"/>
              <p:cNvSpPr/>
              <p:nvPr/>
            </p:nvSpPr>
            <p:spPr>
              <a:xfrm>
                <a:off x="2877034" y="2997740"/>
                <a:ext cx="107340" cy="10807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5" name="직선 연결선 64"/>
              <p:cNvCxnSpPr>
                <a:endCxn id="64" idx="2"/>
              </p:cNvCxnSpPr>
              <p:nvPr/>
            </p:nvCxnSpPr>
            <p:spPr>
              <a:xfrm>
                <a:off x="2440795" y="3051776"/>
                <a:ext cx="436239" cy="1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>
                <a:endCxn id="64" idx="0"/>
              </p:cNvCxnSpPr>
              <p:nvPr/>
            </p:nvCxnSpPr>
            <p:spPr>
              <a:xfrm>
                <a:off x="2928991" y="2338248"/>
                <a:ext cx="1713" cy="659492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/>
                  <p:cNvSpPr txBox="1"/>
                  <p:nvPr/>
                </p:nvSpPr>
                <p:spPr>
                  <a:xfrm>
                    <a:off x="2067326" y="2874051"/>
                    <a:ext cx="333126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b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TextBox 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67326" y="2874051"/>
                    <a:ext cx="333126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392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/>
                  <p:cNvSpPr txBox="1"/>
                  <p:nvPr/>
                </p:nvSpPr>
                <p:spPr>
                  <a:xfrm>
                    <a:off x="2727610" y="1982113"/>
                    <a:ext cx="333126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b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8" name="TextBox 6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27610" y="1982113"/>
                    <a:ext cx="333126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0" name="타원 89"/>
            <p:cNvSpPr/>
            <p:nvPr/>
          </p:nvSpPr>
          <p:spPr>
            <a:xfrm>
              <a:off x="7440931" y="2968250"/>
              <a:ext cx="1011115" cy="96715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0" name="타원 109"/>
          <p:cNvSpPr/>
          <p:nvPr/>
        </p:nvSpPr>
        <p:spPr>
          <a:xfrm>
            <a:off x="4045061" y="3600845"/>
            <a:ext cx="107340" cy="10807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타원 110"/>
          <p:cNvSpPr/>
          <p:nvPr/>
        </p:nvSpPr>
        <p:spPr>
          <a:xfrm>
            <a:off x="8555933" y="3600845"/>
            <a:ext cx="107340" cy="10807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/>
          <p:cNvSpPr/>
          <p:nvPr/>
        </p:nvSpPr>
        <p:spPr>
          <a:xfrm>
            <a:off x="4277508" y="3782378"/>
            <a:ext cx="107340" cy="10807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타원 112"/>
          <p:cNvSpPr/>
          <p:nvPr/>
        </p:nvSpPr>
        <p:spPr>
          <a:xfrm>
            <a:off x="4365696" y="4108739"/>
            <a:ext cx="107340" cy="10807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타원 113"/>
          <p:cNvSpPr/>
          <p:nvPr/>
        </p:nvSpPr>
        <p:spPr>
          <a:xfrm>
            <a:off x="4075470" y="4470697"/>
            <a:ext cx="107340" cy="10807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타원 114"/>
          <p:cNvSpPr/>
          <p:nvPr/>
        </p:nvSpPr>
        <p:spPr>
          <a:xfrm>
            <a:off x="3684042" y="4488734"/>
            <a:ext cx="107340" cy="10807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/>
          <p:cNvSpPr/>
          <p:nvPr/>
        </p:nvSpPr>
        <p:spPr>
          <a:xfrm>
            <a:off x="7890767" y="4288756"/>
            <a:ext cx="107340" cy="10807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/>
          <p:cNvSpPr/>
          <p:nvPr/>
        </p:nvSpPr>
        <p:spPr>
          <a:xfrm>
            <a:off x="8742179" y="3782378"/>
            <a:ext cx="107340" cy="10807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/>
          <p:cNvSpPr/>
          <p:nvPr/>
        </p:nvSpPr>
        <p:spPr>
          <a:xfrm>
            <a:off x="8804693" y="4108739"/>
            <a:ext cx="107340" cy="10807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/>
          <p:cNvSpPr/>
          <p:nvPr/>
        </p:nvSpPr>
        <p:spPr>
          <a:xfrm>
            <a:off x="8551501" y="4470697"/>
            <a:ext cx="107340" cy="10807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/>
          <p:cNvSpPr/>
          <p:nvPr/>
        </p:nvSpPr>
        <p:spPr>
          <a:xfrm>
            <a:off x="8151895" y="4488734"/>
            <a:ext cx="107340" cy="10807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/>
          <p:cNvSpPr/>
          <p:nvPr/>
        </p:nvSpPr>
        <p:spPr>
          <a:xfrm>
            <a:off x="8104464" y="3170549"/>
            <a:ext cx="1011115" cy="96715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/>
          <p:cNvSpPr/>
          <p:nvPr/>
        </p:nvSpPr>
        <p:spPr>
          <a:xfrm>
            <a:off x="8290024" y="3345910"/>
            <a:ext cx="1011115" cy="96715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타원 126"/>
          <p:cNvSpPr/>
          <p:nvPr/>
        </p:nvSpPr>
        <p:spPr>
          <a:xfrm>
            <a:off x="8352805" y="3679927"/>
            <a:ext cx="1011115" cy="96715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타원 128"/>
          <p:cNvSpPr/>
          <p:nvPr/>
        </p:nvSpPr>
        <p:spPr>
          <a:xfrm>
            <a:off x="8098225" y="4040520"/>
            <a:ext cx="1011115" cy="96715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타원 130"/>
          <p:cNvSpPr/>
          <p:nvPr/>
        </p:nvSpPr>
        <p:spPr>
          <a:xfrm>
            <a:off x="7697677" y="4059604"/>
            <a:ext cx="1011115" cy="96715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/>
          <p:cNvSpPr/>
          <p:nvPr/>
        </p:nvSpPr>
        <p:spPr>
          <a:xfrm>
            <a:off x="7433694" y="3855803"/>
            <a:ext cx="1011115" cy="96715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타원 133"/>
          <p:cNvSpPr/>
          <p:nvPr/>
        </p:nvSpPr>
        <p:spPr>
          <a:xfrm>
            <a:off x="3412936" y="4288756"/>
            <a:ext cx="107340" cy="10807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타원 134"/>
          <p:cNvSpPr/>
          <p:nvPr/>
        </p:nvSpPr>
        <p:spPr>
          <a:xfrm>
            <a:off x="8289402" y="4007432"/>
            <a:ext cx="154785" cy="144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타원 135"/>
          <p:cNvSpPr/>
          <p:nvPr/>
        </p:nvSpPr>
        <p:spPr>
          <a:xfrm>
            <a:off x="3825941" y="4007432"/>
            <a:ext cx="154785" cy="144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7" name="직선 연결선 136"/>
          <p:cNvCxnSpPr/>
          <p:nvPr/>
        </p:nvCxnSpPr>
        <p:spPr>
          <a:xfrm>
            <a:off x="8354454" y="3155980"/>
            <a:ext cx="2745" cy="892107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/>
          <p:cNvCxnSpPr/>
          <p:nvPr/>
        </p:nvCxnSpPr>
        <p:spPr>
          <a:xfrm flipV="1">
            <a:off x="7433694" y="4078742"/>
            <a:ext cx="862775" cy="6848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직사각형 140"/>
              <p:cNvSpPr/>
              <p:nvPr/>
            </p:nvSpPr>
            <p:spPr>
              <a:xfrm>
                <a:off x="8167961" y="2678671"/>
                <a:ext cx="5196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1" name="직사각형 1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961" y="2678671"/>
                <a:ext cx="519629" cy="369332"/>
              </a:xfrm>
              <a:prstGeom prst="rect">
                <a:avLst/>
              </a:prstGeom>
              <a:blipFill>
                <a:blip r:embed="rId10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직사각형 141"/>
              <p:cNvSpPr/>
              <p:nvPr/>
            </p:nvSpPr>
            <p:spPr>
              <a:xfrm>
                <a:off x="6953997" y="3861088"/>
                <a:ext cx="5164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2" name="직사각형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997" y="3861088"/>
                <a:ext cx="516423" cy="369332"/>
              </a:xfrm>
              <a:prstGeom prst="rect">
                <a:avLst/>
              </a:prstGeom>
              <a:blipFill>
                <a:blip r:embed="rId11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TextBox 146"/>
          <p:cNvSpPr txBox="1"/>
          <p:nvPr/>
        </p:nvSpPr>
        <p:spPr>
          <a:xfrm>
            <a:off x="3553250" y="5930663"/>
            <a:ext cx="551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▶ 만약 이렇게 한다면 누적 배열 값이 너무 커짐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321437" y="845088"/>
            <a:ext cx="368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1. R</a:t>
            </a:r>
            <a:r>
              <a:rPr lang="ko-KR" altLang="en-US" b="1" dirty="0" smtClean="0"/>
              <a:t>값을 알고 있는 경우</a:t>
            </a:r>
            <a:endParaRPr lang="ko-KR" altLang="en-US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C4C6-6957-4734-A697-857ABF7C27E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046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3" grpId="0" animBg="1"/>
      <p:bldP spid="125" grpId="0" animBg="1"/>
      <p:bldP spid="127" grpId="0" animBg="1"/>
      <p:bldP spid="129" grpId="0" animBg="1"/>
      <p:bldP spid="131" grpId="0" animBg="1"/>
      <p:bldP spid="133" grpId="0" animBg="1"/>
      <p:bldP spid="134" grpId="0" animBg="1"/>
      <p:bldP spid="135" grpId="0" animBg="1"/>
      <p:bldP spid="136" grpId="0" animBg="1"/>
      <p:bldP spid="141" grpId="0"/>
      <p:bldP spid="142" grpId="0"/>
      <p:bldP spid="1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2" name="직선 연결선 201"/>
          <p:cNvCxnSpPr>
            <a:stCxn id="199" idx="2"/>
          </p:cNvCxnSpPr>
          <p:nvPr/>
        </p:nvCxnSpPr>
        <p:spPr>
          <a:xfrm flipH="1">
            <a:off x="4422990" y="3644242"/>
            <a:ext cx="1214399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/>
          <p:cNvCxnSpPr/>
          <p:nvPr/>
        </p:nvCxnSpPr>
        <p:spPr>
          <a:xfrm flipH="1" flipV="1">
            <a:off x="4995230" y="3034648"/>
            <a:ext cx="1" cy="1248249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자유형 3"/>
          <p:cNvSpPr/>
          <p:nvPr/>
        </p:nvSpPr>
        <p:spPr>
          <a:xfrm>
            <a:off x="0" y="254230"/>
            <a:ext cx="2277208" cy="311727"/>
          </a:xfrm>
          <a:custGeom>
            <a:avLst/>
            <a:gdLst>
              <a:gd name="connsiteX0" fmla="*/ 0 w 1808018"/>
              <a:gd name="connsiteY0" fmla="*/ 0 h 426027"/>
              <a:gd name="connsiteX1" fmla="*/ 1737012 w 1808018"/>
              <a:gd name="connsiteY1" fmla="*/ 0 h 426027"/>
              <a:gd name="connsiteX2" fmla="*/ 1808018 w 1808018"/>
              <a:gd name="connsiteY2" fmla="*/ 71006 h 426027"/>
              <a:gd name="connsiteX3" fmla="*/ 1808018 w 1808018"/>
              <a:gd name="connsiteY3" fmla="*/ 355021 h 426027"/>
              <a:gd name="connsiteX4" fmla="*/ 1737012 w 1808018"/>
              <a:gd name="connsiteY4" fmla="*/ 426027 h 426027"/>
              <a:gd name="connsiteX5" fmla="*/ 0 w 1808018"/>
              <a:gd name="connsiteY5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8018" h="426027">
                <a:moveTo>
                  <a:pt x="0" y="0"/>
                </a:moveTo>
                <a:lnTo>
                  <a:pt x="1737012" y="0"/>
                </a:lnTo>
                <a:cubicBezTo>
                  <a:pt x="1776228" y="0"/>
                  <a:pt x="1808018" y="31790"/>
                  <a:pt x="1808018" y="71006"/>
                </a:cubicBezTo>
                <a:lnTo>
                  <a:pt x="1808018" y="355021"/>
                </a:lnTo>
                <a:cubicBezTo>
                  <a:pt x="1808018" y="394237"/>
                  <a:pt x="1776228" y="426027"/>
                  <a:pt x="1737012" y="426027"/>
                </a:cubicBezTo>
                <a:lnTo>
                  <a:pt x="0" y="4260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4-3 </a:t>
            </a:r>
            <a:r>
              <a:rPr lang="ko-KR" altLang="en-US" sz="1400" b="1" dirty="0" err="1" smtClean="0"/>
              <a:t>허프</a:t>
            </a:r>
            <a:r>
              <a:rPr lang="ko-KR" altLang="en-US" sz="1400" b="1" dirty="0" smtClean="0"/>
              <a:t> 변환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원 검출</a:t>
            </a:r>
            <a:r>
              <a:rPr lang="en-US" altLang="ko-KR" sz="1400" b="1" dirty="0" smtClean="0"/>
              <a:t>)</a:t>
            </a:r>
            <a:endParaRPr lang="ko-KR" altLang="en-US" sz="1400" b="1" dirty="0"/>
          </a:p>
        </p:txBody>
      </p:sp>
      <p:sp>
        <p:nvSpPr>
          <p:cNvPr id="87" name="TextBox 86"/>
          <p:cNvSpPr txBox="1"/>
          <p:nvPr/>
        </p:nvSpPr>
        <p:spPr>
          <a:xfrm>
            <a:off x="779795" y="5086877"/>
            <a:ext cx="781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y</a:t>
            </a:r>
            <a:endParaRPr lang="ko-KR" altLang="en-US" sz="1400" b="1" dirty="0"/>
          </a:p>
        </p:txBody>
      </p:sp>
      <p:sp>
        <p:nvSpPr>
          <p:cNvPr id="89" name="타원 88"/>
          <p:cNvSpPr/>
          <p:nvPr/>
        </p:nvSpPr>
        <p:spPr>
          <a:xfrm>
            <a:off x="1392247" y="3502606"/>
            <a:ext cx="1011115" cy="96715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8" name="직선 화살표 연결선 127"/>
          <p:cNvCxnSpPr/>
          <p:nvPr/>
        </p:nvCxnSpPr>
        <p:spPr>
          <a:xfrm>
            <a:off x="536849" y="3018266"/>
            <a:ext cx="2344016" cy="107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/>
          <p:nvPr/>
        </p:nvCxnSpPr>
        <p:spPr>
          <a:xfrm>
            <a:off x="936634" y="2804251"/>
            <a:ext cx="13508" cy="22225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2993173" y="2875138"/>
            <a:ext cx="781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x</a:t>
            </a:r>
            <a:endParaRPr lang="ko-KR" altLang="en-US" sz="1400" b="1" dirty="0"/>
          </a:p>
        </p:txBody>
      </p:sp>
      <p:cxnSp>
        <p:nvCxnSpPr>
          <p:cNvPr id="3" name="직선 화살표 연결선 2"/>
          <p:cNvCxnSpPr>
            <a:stCxn id="89" idx="7"/>
          </p:cNvCxnSpPr>
          <p:nvPr/>
        </p:nvCxnSpPr>
        <p:spPr>
          <a:xfrm flipH="1">
            <a:off x="2080891" y="3644242"/>
            <a:ext cx="174397" cy="1652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/>
          <p:cNvCxnSpPr>
            <a:stCxn id="89" idx="0"/>
          </p:cNvCxnSpPr>
          <p:nvPr/>
        </p:nvCxnSpPr>
        <p:spPr>
          <a:xfrm flipH="1">
            <a:off x="1893998" y="3502606"/>
            <a:ext cx="3807" cy="2336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/>
          <p:cNvCxnSpPr>
            <a:stCxn id="89" idx="1"/>
          </p:cNvCxnSpPr>
          <p:nvPr/>
        </p:nvCxnSpPr>
        <p:spPr>
          <a:xfrm>
            <a:off x="1540321" y="3644242"/>
            <a:ext cx="166784" cy="1652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89" idx="2"/>
          </p:cNvCxnSpPr>
          <p:nvPr/>
        </p:nvCxnSpPr>
        <p:spPr>
          <a:xfrm>
            <a:off x="1392247" y="3986183"/>
            <a:ext cx="23744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89" idx="6"/>
          </p:cNvCxnSpPr>
          <p:nvPr/>
        </p:nvCxnSpPr>
        <p:spPr>
          <a:xfrm flipH="1">
            <a:off x="2158305" y="3986183"/>
            <a:ext cx="2450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89" idx="5"/>
          </p:cNvCxnSpPr>
          <p:nvPr/>
        </p:nvCxnSpPr>
        <p:spPr>
          <a:xfrm flipH="1" flipV="1">
            <a:off x="2080891" y="4162903"/>
            <a:ext cx="174397" cy="1652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89" idx="4"/>
          </p:cNvCxnSpPr>
          <p:nvPr/>
        </p:nvCxnSpPr>
        <p:spPr>
          <a:xfrm flipH="1" flipV="1">
            <a:off x="1893998" y="4236103"/>
            <a:ext cx="3807" cy="2336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stCxn id="89" idx="3"/>
          </p:cNvCxnSpPr>
          <p:nvPr/>
        </p:nvCxnSpPr>
        <p:spPr>
          <a:xfrm flipV="1">
            <a:off x="1540321" y="4162903"/>
            <a:ext cx="166784" cy="1652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TextBox 178"/>
              <p:cNvSpPr txBox="1"/>
              <p:nvPr/>
            </p:nvSpPr>
            <p:spPr>
              <a:xfrm>
                <a:off x="347813" y="1610933"/>
                <a:ext cx="2703624" cy="314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179" name="TextBox 1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13" y="1610933"/>
                <a:ext cx="2703624" cy="314766"/>
              </a:xfrm>
              <a:prstGeom prst="rect">
                <a:avLst/>
              </a:prstGeom>
              <a:blipFill>
                <a:blip r:embed="rId3"/>
                <a:stretch>
                  <a:fillRect l="-2477" b="-36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/>
              <p:cNvSpPr txBox="1"/>
              <p:nvPr/>
            </p:nvSpPr>
            <p:spPr>
              <a:xfrm>
                <a:off x="3827352" y="1610933"/>
                <a:ext cx="2949334" cy="314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180" name="TextBox 1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352" y="1610933"/>
                <a:ext cx="2949334" cy="314766"/>
              </a:xfrm>
              <a:prstGeom prst="rect">
                <a:avLst/>
              </a:prstGeom>
              <a:blipFill>
                <a:blip r:embed="rId4"/>
                <a:stretch>
                  <a:fillRect l="-2066" b="-36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TextBox 180"/>
              <p:cNvSpPr txBox="1"/>
              <p:nvPr/>
            </p:nvSpPr>
            <p:spPr>
              <a:xfrm>
                <a:off x="3827352" y="2084275"/>
                <a:ext cx="3008644" cy="314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181" name="TextBox 1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352" y="2084275"/>
                <a:ext cx="3008644" cy="314766"/>
              </a:xfrm>
              <a:prstGeom prst="rect">
                <a:avLst/>
              </a:prstGeom>
              <a:blipFill>
                <a:blip r:embed="rId5"/>
                <a:stretch>
                  <a:fillRect l="-1217" b="-36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2" name="오른쪽 화살표 181"/>
          <p:cNvSpPr/>
          <p:nvPr/>
        </p:nvSpPr>
        <p:spPr>
          <a:xfrm>
            <a:off x="3178227" y="1642430"/>
            <a:ext cx="471240" cy="3429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TextBox 185"/>
          <p:cNvSpPr txBox="1"/>
          <p:nvPr/>
        </p:nvSpPr>
        <p:spPr>
          <a:xfrm>
            <a:off x="4222701" y="5086877"/>
            <a:ext cx="781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b</a:t>
            </a:r>
            <a:endParaRPr lang="ko-KR" altLang="en-US" sz="1400" b="1" dirty="0"/>
          </a:p>
        </p:txBody>
      </p:sp>
      <p:sp>
        <p:nvSpPr>
          <p:cNvPr id="187" name="타원 186"/>
          <p:cNvSpPr/>
          <p:nvPr/>
        </p:nvSpPr>
        <p:spPr>
          <a:xfrm>
            <a:off x="4835153" y="3502606"/>
            <a:ext cx="1011115" cy="967154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TextBox 189"/>
          <p:cNvSpPr txBox="1"/>
          <p:nvPr/>
        </p:nvSpPr>
        <p:spPr>
          <a:xfrm>
            <a:off x="6436079" y="2875138"/>
            <a:ext cx="781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a</a:t>
            </a:r>
            <a:endParaRPr lang="ko-KR" altLang="en-US" sz="1400" b="1" dirty="0"/>
          </a:p>
        </p:txBody>
      </p:sp>
      <p:sp>
        <p:nvSpPr>
          <p:cNvPr id="199" name="타원 198"/>
          <p:cNvSpPr/>
          <p:nvPr/>
        </p:nvSpPr>
        <p:spPr>
          <a:xfrm>
            <a:off x="5637389" y="3590205"/>
            <a:ext cx="107340" cy="10807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타원 199"/>
          <p:cNvSpPr/>
          <p:nvPr/>
        </p:nvSpPr>
        <p:spPr>
          <a:xfrm>
            <a:off x="5287040" y="3932146"/>
            <a:ext cx="107340" cy="1080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타원 200"/>
          <p:cNvSpPr/>
          <p:nvPr/>
        </p:nvSpPr>
        <p:spPr>
          <a:xfrm>
            <a:off x="4940683" y="4290069"/>
            <a:ext cx="107340" cy="10807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8" name="직선 연결선 77"/>
          <p:cNvCxnSpPr>
            <a:stCxn id="199" idx="0"/>
          </p:cNvCxnSpPr>
          <p:nvPr/>
        </p:nvCxnSpPr>
        <p:spPr>
          <a:xfrm flipV="1">
            <a:off x="5691059" y="3029027"/>
            <a:ext cx="0" cy="56117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/>
          <p:cNvCxnSpPr>
            <a:stCxn id="201" idx="2"/>
          </p:cNvCxnSpPr>
          <p:nvPr/>
        </p:nvCxnSpPr>
        <p:spPr>
          <a:xfrm flipH="1" flipV="1">
            <a:off x="4383650" y="4344105"/>
            <a:ext cx="557033" cy="1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/>
          <p:nvPr/>
        </p:nvCxnSpPr>
        <p:spPr>
          <a:xfrm>
            <a:off x="3979755" y="3018266"/>
            <a:ext cx="2344016" cy="107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/>
          <p:nvPr/>
        </p:nvCxnSpPr>
        <p:spPr>
          <a:xfrm>
            <a:off x="4379540" y="2804251"/>
            <a:ext cx="13508" cy="22225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TextBox 210"/>
              <p:cNvSpPr txBox="1"/>
              <p:nvPr/>
            </p:nvSpPr>
            <p:spPr>
              <a:xfrm>
                <a:off x="4059922" y="4151384"/>
                <a:ext cx="3331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11" name="TextBox 2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922" y="4151384"/>
                <a:ext cx="333126" cy="307777"/>
              </a:xfrm>
              <a:prstGeom prst="rect">
                <a:avLst/>
              </a:prstGeom>
              <a:blipFill>
                <a:blip r:embed="rId6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TextBox 211"/>
              <p:cNvSpPr txBox="1"/>
              <p:nvPr/>
            </p:nvSpPr>
            <p:spPr>
              <a:xfrm>
                <a:off x="4818634" y="2691186"/>
                <a:ext cx="3331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12" name="TextBox 2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634" y="2691186"/>
                <a:ext cx="333126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/>
              <p:cNvSpPr txBox="1"/>
              <p:nvPr/>
            </p:nvSpPr>
            <p:spPr>
              <a:xfrm>
                <a:off x="5182648" y="2691186"/>
                <a:ext cx="3331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3" name="TextBox 2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648" y="2691186"/>
                <a:ext cx="333126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TextBox 213"/>
              <p:cNvSpPr txBox="1"/>
              <p:nvPr/>
            </p:nvSpPr>
            <p:spPr>
              <a:xfrm>
                <a:off x="4059922" y="3375861"/>
                <a:ext cx="3331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4" name="TextBox 2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922" y="3375861"/>
                <a:ext cx="333126" cy="307777"/>
              </a:xfrm>
              <a:prstGeom prst="rect">
                <a:avLst/>
              </a:prstGeom>
              <a:blipFill>
                <a:blip r:embed="rId9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2" name="직선 연결선 221"/>
          <p:cNvCxnSpPr>
            <a:stCxn id="200" idx="0"/>
          </p:cNvCxnSpPr>
          <p:nvPr/>
        </p:nvCxnSpPr>
        <p:spPr>
          <a:xfrm flipV="1">
            <a:off x="5340710" y="3034648"/>
            <a:ext cx="0" cy="89749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/>
          <p:cNvCxnSpPr>
            <a:stCxn id="200" idx="2"/>
          </p:cNvCxnSpPr>
          <p:nvPr/>
        </p:nvCxnSpPr>
        <p:spPr>
          <a:xfrm flipH="1" flipV="1">
            <a:off x="4384204" y="3986182"/>
            <a:ext cx="902836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TextBox 225"/>
              <p:cNvSpPr txBox="1"/>
              <p:nvPr/>
            </p:nvSpPr>
            <p:spPr>
              <a:xfrm>
                <a:off x="4059922" y="3778257"/>
                <a:ext cx="3331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6" name="TextBox 2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922" y="3778257"/>
                <a:ext cx="333126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TextBox 226"/>
              <p:cNvSpPr txBox="1"/>
              <p:nvPr/>
            </p:nvSpPr>
            <p:spPr>
              <a:xfrm>
                <a:off x="5524496" y="2691186"/>
                <a:ext cx="3331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7" name="TextBox 2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496" y="2691186"/>
                <a:ext cx="333126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TextBox 227"/>
              <p:cNvSpPr txBox="1"/>
              <p:nvPr/>
            </p:nvSpPr>
            <p:spPr>
              <a:xfrm>
                <a:off x="3827352" y="971700"/>
                <a:ext cx="2862771" cy="314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228" name="TextBox 2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352" y="971700"/>
                <a:ext cx="2862771" cy="314766"/>
              </a:xfrm>
              <a:prstGeom prst="rect">
                <a:avLst/>
              </a:prstGeom>
              <a:blipFill>
                <a:blip r:embed="rId12"/>
                <a:stretch>
                  <a:fillRect l="-2132" r="-213" b="-36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0" name="TextBox 229"/>
          <p:cNvSpPr txBox="1"/>
          <p:nvPr/>
        </p:nvSpPr>
        <p:spPr>
          <a:xfrm>
            <a:off x="4992807" y="1232708"/>
            <a:ext cx="59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▼</a:t>
            </a:r>
            <a:endParaRPr lang="ko-KR" altLang="en-US" dirty="0"/>
          </a:p>
        </p:txBody>
      </p:sp>
      <p:cxnSp>
        <p:nvCxnSpPr>
          <p:cNvPr id="347" name="직선 화살표 연결선 346"/>
          <p:cNvCxnSpPr/>
          <p:nvPr/>
        </p:nvCxnSpPr>
        <p:spPr>
          <a:xfrm flipV="1">
            <a:off x="5009577" y="4165405"/>
            <a:ext cx="166784" cy="165221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직선 화살표 연결선 347"/>
          <p:cNvCxnSpPr/>
          <p:nvPr/>
        </p:nvCxnSpPr>
        <p:spPr>
          <a:xfrm flipH="1">
            <a:off x="5498578" y="3658772"/>
            <a:ext cx="174397" cy="16522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직선 화살표 연결선 348"/>
          <p:cNvCxnSpPr/>
          <p:nvPr/>
        </p:nvCxnSpPr>
        <p:spPr>
          <a:xfrm flipV="1">
            <a:off x="5727875" y="3442977"/>
            <a:ext cx="174397" cy="16522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직선 화살표 연결선 349"/>
          <p:cNvCxnSpPr/>
          <p:nvPr/>
        </p:nvCxnSpPr>
        <p:spPr>
          <a:xfrm flipH="1">
            <a:off x="4802107" y="4376550"/>
            <a:ext cx="166784" cy="165221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타원 102"/>
          <p:cNvSpPr/>
          <p:nvPr/>
        </p:nvSpPr>
        <p:spPr>
          <a:xfrm>
            <a:off x="2215089" y="3590205"/>
            <a:ext cx="107340" cy="10807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/>
          <p:cNvSpPr/>
          <p:nvPr/>
        </p:nvSpPr>
        <p:spPr>
          <a:xfrm>
            <a:off x="1487462" y="4283719"/>
            <a:ext cx="107340" cy="10807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2166304" y="3307431"/>
                <a:ext cx="85465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-KR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304" y="3307431"/>
                <a:ext cx="854657" cy="307777"/>
              </a:xfrm>
              <a:prstGeom prst="rect">
                <a:avLst/>
              </a:prstGeom>
              <a:blipFill>
                <a:blip r:embed="rId13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직사각형 149"/>
              <p:cNvSpPr/>
              <p:nvPr/>
            </p:nvSpPr>
            <p:spPr>
              <a:xfrm>
                <a:off x="940628" y="4403770"/>
                <a:ext cx="85465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i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50" name="직사각형 1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628" y="4403770"/>
                <a:ext cx="854657" cy="307777"/>
              </a:xfrm>
              <a:prstGeom prst="rect">
                <a:avLst/>
              </a:prstGeom>
              <a:blipFill>
                <a:blip r:embed="rId14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타원 150"/>
          <p:cNvSpPr/>
          <p:nvPr/>
        </p:nvSpPr>
        <p:spPr>
          <a:xfrm>
            <a:off x="5187833" y="3168437"/>
            <a:ext cx="1011115" cy="9671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타원 151"/>
          <p:cNvSpPr/>
          <p:nvPr/>
        </p:nvSpPr>
        <p:spPr>
          <a:xfrm>
            <a:off x="4478486" y="3858949"/>
            <a:ext cx="1011115" cy="967154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3" name="직선 연결선 152"/>
          <p:cNvCxnSpPr>
            <a:stCxn id="166" idx="2"/>
          </p:cNvCxnSpPr>
          <p:nvPr/>
        </p:nvCxnSpPr>
        <p:spPr>
          <a:xfrm flipH="1">
            <a:off x="8640242" y="4956703"/>
            <a:ext cx="1214399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/>
          <p:nvPr/>
        </p:nvCxnSpPr>
        <p:spPr>
          <a:xfrm flipH="1" flipV="1">
            <a:off x="9212482" y="4347109"/>
            <a:ext cx="1" cy="1248249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/>
          <p:cNvSpPr txBox="1"/>
          <p:nvPr/>
        </p:nvSpPr>
        <p:spPr>
          <a:xfrm>
            <a:off x="8439953" y="6399338"/>
            <a:ext cx="781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b</a:t>
            </a:r>
            <a:endParaRPr lang="ko-KR" altLang="en-US" sz="1400" b="1" dirty="0"/>
          </a:p>
        </p:txBody>
      </p:sp>
      <p:sp>
        <p:nvSpPr>
          <p:cNvPr id="159" name="타원 158"/>
          <p:cNvSpPr/>
          <p:nvPr/>
        </p:nvSpPr>
        <p:spPr>
          <a:xfrm>
            <a:off x="9052405" y="4815067"/>
            <a:ext cx="1011115" cy="967154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TextBox 164"/>
          <p:cNvSpPr txBox="1"/>
          <p:nvPr/>
        </p:nvSpPr>
        <p:spPr>
          <a:xfrm>
            <a:off x="10653331" y="4187599"/>
            <a:ext cx="781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a</a:t>
            </a:r>
            <a:endParaRPr lang="ko-KR" altLang="en-US" sz="1400" b="1" dirty="0"/>
          </a:p>
        </p:txBody>
      </p:sp>
      <p:sp>
        <p:nvSpPr>
          <p:cNvPr id="166" name="타원 165"/>
          <p:cNvSpPr/>
          <p:nvPr/>
        </p:nvSpPr>
        <p:spPr>
          <a:xfrm>
            <a:off x="9854641" y="4902666"/>
            <a:ext cx="107340" cy="10807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타원 166"/>
          <p:cNvSpPr/>
          <p:nvPr/>
        </p:nvSpPr>
        <p:spPr>
          <a:xfrm>
            <a:off x="9504292" y="5244607"/>
            <a:ext cx="107340" cy="1080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타원 167"/>
          <p:cNvSpPr/>
          <p:nvPr/>
        </p:nvSpPr>
        <p:spPr>
          <a:xfrm>
            <a:off x="9157935" y="5602530"/>
            <a:ext cx="107340" cy="10807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9" name="직선 연결선 168"/>
          <p:cNvCxnSpPr>
            <a:stCxn id="166" idx="0"/>
          </p:cNvCxnSpPr>
          <p:nvPr/>
        </p:nvCxnSpPr>
        <p:spPr>
          <a:xfrm flipV="1">
            <a:off x="9908311" y="4341488"/>
            <a:ext cx="0" cy="56117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/>
          <p:cNvCxnSpPr>
            <a:stCxn id="168" idx="2"/>
          </p:cNvCxnSpPr>
          <p:nvPr/>
        </p:nvCxnSpPr>
        <p:spPr>
          <a:xfrm flipH="1" flipV="1">
            <a:off x="8600902" y="5656566"/>
            <a:ext cx="557033" cy="1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/>
          <p:nvPr/>
        </p:nvCxnSpPr>
        <p:spPr>
          <a:xfrm>
            <a:off x="8197007" y="4330727"/>
            <a:ext cx="2344016" cy="107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/>
          <p:nvPr/>
        </p:nvCxnSpPr>
        <p:spPr>
          <a:xfrm>
            <a:off x="8596792" y="4116712"/>
            <a:ext cx="13508" cy="22225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/>
              <p:cNvSpPr txBox="1"/>
              <p:nvPr/>
            </p:nvSpPr>
            <p:spPr>
              <a:xfrm>
                <a:off x="8277174" y="5463845"/>
                <a:ext cx="3331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73" name="TextBox 1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174" y="5463845"/>
                <a:ext cx="333126" cy="307777"/>
              </a:xfrm>
              <a:prstGeom prst="rect">
                <a:avLst/>
              </a:prstGeom>
              <a:blipFill>
                <a:blip r:embed="rId15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/>
              <p:cNvSpPr txBox="1"/>
              <p:nvPr/>
            </p:nvSpPr>
            <p:spPr>
              <a:xfrm>
                <a:off x="9035886" y="4003647"/>
                <a:ext cx="3331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74" name="TextBox 1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5886" y="4003647"/>
                <a:ext cx="333126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/>
              <p:cNvSpPr txBox="1"/>
              <p:nvPr/>
            </p:nvSpPr>
            <p:spPr>
              <a:xfrm>
                <a:off x="9399900" y="4003647"/>
                <a:ext cx="3331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5" name="TextBox 1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9900" y="4003647"/>
                <a:ext cx="333126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/>
              <p:cNvSpPr txBox="1"/>
              <p:nvPr/>
            </p:nvSpPr>
            <p:spPr>
              <a:xfrm>
                <a:off x="8277174" y="4688322"/>
                <a:ext cx="3331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6" name="TextBox 1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174" y="4688322"/>
                <a:ext cx="333126" cy="307777"/>
              </a:xfrm>
              <a:prstGeom prst="rect">
                <a:avLst/>
              </a:prstGeom>
              <a:blipFill>
                <a:blip r:embed="rId18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7" name="직선 연결선 176"/>
          <p:cNvCxnSpPr>
            <a:stCxn id="167" idx="0"/>
          </p:cNvCxnSpPr>
          <p:nvPr/>
        </p:nvCxnSpPr>
        <p:spPr>
          <a:xfrm flipV="1">
            <a:off x="9557962" y="4347109"/>
            <a:ext cx="0" cy="89749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/>
          <p:cNvCxnSpPr>
            <a:stCxn id="167" idx="2"/>
          </p:cNvCxnSpPr>
          <p:nvPr/>
        </p:nvCxnSpPr>
        <p:spPr>
          <a:xfrm flipH="1" flipV="1">
            <a:off x="8601456" y="5298643"/>
            <a:ext cx="902836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TextBox 182"/>
              <p:cNvSpPr txBox="1"/>
              <p:nvPr/>
            </p:nvSpPr>
            <p:spPr>
              <a:xfrm>
                <a:off x="8277174" y="5090718"/>
                <a:ext cx="3331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3" name="TextBox 1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174" y="5090718"/>
                <a:ext cx="333126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/>
              <p:cNvSpPr txBox="1"/>
              <p:nvPr/>
            </p:nvSpPr>
            <p:spPr>
              <a:xfrm>
                <a:off x="9741748" y="4003647"/>
                <a:ext cx="3331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1" name="TextBox 1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1748" y="4003647"/>
                <a:ext cx="333126" cy="3077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8" name="오른쪽 화살표 197"/>
          <p:cNvSpPr/>
          <p:nvPr/>
        </p:nvSpPr>
        <p:spPr>
          <a:xfrm>
            <a:off x="6954571" y="1642430"/>
            <a:ext cx="471240" cy="3429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/>
              <p:cNvSpPr txBox="1"/>
              <p:nvPr/>
            </p:nvSpPr>
            <p:spPr>
              <a:xfrm>
                <a:off x="7855578" y="653712"/>
                <a:ext cx="199939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ko-KR" sz="20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US" altLang="ko-KR" sz="20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𝐫𝐜𝐨𝐬</m:t>
                      </m:r>
                      <m:sSub>
                        <m:sSubPr>
                          <m:ctrlPr>
                            <a:rPr lang="en-US" altLang="ko-KR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𝛗</m:t>
                          </m:r>
                          <m:r>
                            <m:rPr>
                              <m:nor/>
                            </m:rPr>
                            <a:rPr lang="ko-KR" altLang="en-US" sz="2000" b="1" dirty="0"/>
                            <m:t> </m:t>
                          </m:r>
                        </m:e>
                        <m:sub>
                          <m:r>
                            <a:rPr lang="en-US" altLang="ko-KR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205" name="TextBox 2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578" y="653712"/>
                <a:ext cx="1999393" cy="307777"/>
              </a:xfrm>
              <a:prstGeom prst="rect">
                <a:avLst/>
              </a:prstGeom>
              <a:blipFill>
                <a:blip r:embed="rId21"/>
                <a:stretch>
                  <a:fillRect l="-610" r="-305" b="-29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/>
              <p:cNvSpPr txBox="1"/>
              <p:nvPr/>
            </p:nvSpPr>
            <p:spPr>
              <a:xfrm>
                <a:off x="7855578" y="949102"/>
                <a:ext cx="197374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ko-KR" sz="20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US" altLang="ko-KR" sz="20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𝐫𝐬𝐢𝐧</m:t>
                      </m:r>
                      <m:sSub>
                        <m:sSubPr>
                          <m:ctrlPr>
                            <a:rPr lang="en-US" altLang="ko-KR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𝛗</m:t>
                          </m:r>
                          <m:r>
                            <m:rPr>
                              <m:nor/>
                            </m:rPr>
                            <a:rPr lang="ko-KR" altLang="en-US" sz="2000" b="1" dirty="0"/>
                            <m:t> </m:t>
                          </m:r>
                        </m:e>
                        <m:sub>
                          <m:r>
                            <a:rPr lang="en-US" altLang="ko-KR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206" name="TextBox 2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578" y="949102"/>
                <a:ext cx="1973745" cy="307777"/>
              </a:xfrm>
              <a:prstGeom prst="rect">
                <a:avLst/>
              </a:prstGeom>
              <a:blipFill>
                <a:blip r:embed="rId22"/>
                <a:stretch>
                  <a:fillRect l="-2167" r="-619" b="-3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7" name="TextBox 206"/>
          <p:cNvSpPr txBox="1"/>
          <p:nvPr/>
        </p:nvSpPr>
        <p:spPr>
          <a:xfrm>
            <a:off x="8533649" y="1231979"/>
            <a:ext cx="59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▼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TextBox 207"/>
              <p:cNvSpPr txBox="1"/>
              <p:nvPr/>
            </p:nvSpPr>
            <p:spPr>
              <a:xfrm>
                <a:off x="7802855" y="1640674"/>
                <a:ext cx="220881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000" b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US" altLang="ko-KR" sz="20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𝐫𝐜𝐨𝐬</m:t>
                      </m:r>
                      <m:sSub>
                        <m:sSubPr>
                          <m:ctrlPr>
                            <a:rPr lang="en-US" altLang="ko-KR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𝛗</m:t>
                          </m:r>
                          <m:r>
                            <m:rPr>
                              <m:nor/>
                            </m:rPr>
                            <a:rPr lang="ko-KR" altLang="en-US" sz="2000" b="1" dirty="0"/>
                            <m:t> </m:t>
                          </m:r>
                        </m:e>
                        <m:sub>
                          <m:r>
                            <a:rPr lang="en-US" altLang="ko-KR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208" name="TextBox 2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2855" y="1640674"/>
                <a:ext cx="2208810" cy="307777"/>
              </a:xfrm>
              <a:prstGeom prst="rect">
                <a:avLst/>
              </a:prstGeom>
              <a:blipFill>
                <a:blip r:embed="rId23"/>
                <a:stretch>
                  <a:fillRect l="-552" r="-552" b="-29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TextBox 208"/>
              <p:cNvSpPr txBox="1"/>
              <p:nvPr/>
            </p:nvSpPr>
            <p:spPr>
              <a:xfrm>
                <a:off x="7802855" y="2091670"/>
                <a:ext cx="22569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000" b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US" altLang="ko-KR" sz="20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𝐫𝐬𝐢𝐧</m:t>
                      </m:r>
                      <m:sSub>
                        <m:sSubPr>
                          <m:ctrlPr>
                            <a:rPr lang="en-US" altLang="ko-KR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𝛗</m:t>
                          </m:r>
                          <m:r>
                            <m:rPr>
                              <m:nor/>
                            </m:rPr>
                            <a:rPr lang="ko-KR" altLang="en-US" sz="2000" b="1" dirty="0"/>
                            <m:t> </m:t>
                          </m:r>
                        </m:e>
                        <m:sub>
                          <m:r>
                            <a:rPr lang="en-US" altLang="ko-KR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209" name="TextBox 2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2855" y="2091670"/>
                <a:ext cx="2256900" cy="307777"/>
              </a:xfrm>
              <a:prstGeom prst="rect">
                <a:avLst/>
              </a:prstGeom>
              <a:blipFill>
                <a:blip r:embed="rId24"/>
                <a:stretch>
                  <a:fillRect l="-270" b="-29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0" name="직사각형 209"/>
          <p:cNvSpPr/>
          <p:nvPr/>
        </p:nvSpPr>
        <p:spPr>
          <a:xfrm>
            <a:off x="9021708" y="1640674"/>
            <a:ext cx="1066901" cy="3743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직사각형 214"/>
          <p:cNvSpPr/>
          <p:nvPr/>
        </p:nvSpPr>
        <p:spPr>
          <a:xfrm>
            <a:off x="9021707" y="2091688"/>
            <a:ext cx="1066901" cy="37439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TextBox 215"/>
          <p:cNvSpPr txBox="1"/>
          <p:nvPr/>
        </p:nvSpPr>
        <p:spPr>
          <a:xfrm>
            <a:off x="10135388" y="1609896"/>
            <a:ext cx="600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d1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10135388" y="2076455"/>
            <a:ext cx="600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5"/>
                </a:solidFill>
              </a:rPr>
              <a:t>d2</a:t>
            </a:r>
            <a:endParaRPr lang="ko-KR" altLang="en-US" b="1" dirty="0">
              <a:solidFill>
                <a:schemeClr val="accent5"/>
              </a:solidFill>
            </a:endParaRPr>
          </a:p>
        </p:txBody>
      </p:sp>
      <p:sp>
        <p:nvSpPr>
          <p:cNvPr id="218" name="타원 217"/>
          <p:cNvSpPr/>
          <p:nvPr/>
        </p:nvSpPr>
        <p:spPr>
          <a:xfrm>
            <a:off x="8772078" y="5973916"/>
            <a:ext cx="107340" cy="10807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타원 218"/>
          <p:cNvSpPr/>
          <p:nvPr/>
        </p:nvSpPr>
        <p:spPr>
          <a:xfrm>
            <a:off x="10211235" y="4541022"/>
            <a:ext cx="107340" cy="10807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타원 219"/>
          <p:cNvSpPr/>
          <p:nvPr/>
        </p:nvSpPr>
        <p:spPr>
          <a:xfrm>
            <a:off x="9504292" y="5244606"/>
            <a:ext cx="107340" cy="10807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/>
          <p:cNvSpPr/>
          <p:nvPr/>
        </p:nvSpPr>
        <p:spPr>
          <a:xfrm>
            <a:off x="9504292" y="5244606"/>
            <a:ext cx="107340" cy="10807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4" name="그룹 223"/>
          <p:cNvGrpSpPr/>
          <p:nvPr/>
        </p:nvGrpSpPr>
        <p:grpSpPr>
          <a:xfrm>
            <a:off x="7292210" y="2588448"/>
            <a:ext cx="4675979" cy="1169610"/>
            <a:chOff x="6888186" y="2628520"/>
            <a:chExt cx="4675979" cy="1169610"/>
          </a:xfrm>
        </p:grpSpPr>
        <p:grpSp>
          <p:nvGrpSpPr>
            <p:cNvPr id="225" name="그룹 224"/>
            <p:cNvGrpSpPr/>
            <p:nvPr/>
          </p:nvGrpSpPr>
          <p:grpSpPr>
            <a:xfrm>
              <a:off x="7148505" y="2628520"/>
              <a:ext cx="2703794" cy="1060421"/>
              <a:chOff x="7887098" y="2527467"/>
              <a:chExt cx="2703794" cy="1060421"/>
            </a:xfrm>
          </p:grpSpPr>
          <p:grpSp>
            <p:nvGrpSpPr>
              <p:cNvPr id="243" name="그룹 242"/>
              <p:cNvGrpSpPr/>
              <p:nvPr/>
            </p:nvGrpSpPr>
            <p:grpSpPr>
              <a:xfrm>
                <a:off x="7887098" y="2527467"/>
                <a:ext cx="2703794" cy="1060421"/>
                <a:chOff x="8186666" y="2641502"/>
                <a:chExt cx="3796939" cy="1336196"/>
              </a:xfrm>
            </p:grpSpPr>
            <p:grpSp>
              <p:nvGrpSpPr>
                <p:cNvPr id="245" name="그룹 244"/>
                <p:cNvGrpSpPr/>
                <p:nvPr/>
              </p:nvGrpSpPr>
              <p:grpSpPr>
                <a:xfrm>
                  <a:off x="8186666" y="2641502"/>
                  <a:ext cx="1354554" cy="1293913"/>
                  <a:chOff x="8186666" y="2641502"/>
                  <a:chExt cx="1354554" cy="1293913"/>
                </a:xfrm>
              </p:grpSpPr>
              <p:sp>
                <p:nvSpPr>
                  <p:cNvPr id="248" name="이등변 삼각형 247"/>
                  <p:cNvSpPr/>
                  <p:nvPr/>
                </p:nvSpPr>
                <p:spPr>
                  <a:xfrm rot="5400000">
                    <a:off x="8413882" y="3010834"/>
                    <a:ext cx="859327" cy="989835"/>
                  </a:xfrm>
                  <a:prstGeom prst="triangle">
                    <a:avLst>
                      <a:gd name="adj" fmla="val 0"/>
                    </a:avLst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9" name="자유형 248"/>
                  <p:cNvSpPr/>
                  <p:nvPr/>
                </p:nvSpPr>
                <p:spPr>
                  <a:xfrm>
                    <a:off x="8981339" y="3076088"/>
                    <a:ext cx="365242" cy="238612"/>
                  </a:xfrm>
                  <a:custGeom>
                    <a:avLst/>
                    <a:gdLst>
                      <a:gd name="connsiteX0" fmla="*/ 3268 w 365242"/>
                      <a:gd name="connsiteY0" fmla="*/ 0 h 258172"/>
                      <a:gd name="connsiteX1" fmla="*/ 365242 w 365242"/>
                      <a:gd name="connsiteY1" fmla="*/ 0 h 258172"/>
                      <a:gd name="connsiteX2" fmla="*/ 67861 w 365242"/>
                      <a:gd name="connsiteY2" fmla="*/ 258172 h 258172"/>
                      <a:gd name="connsiteX3" fmla="*/ 65352 w 365242"/>
                      <a:gd name="connsiteY3" fmla="*/ 255025 h 258172"/>
                      <a:gd name="connsiteX4" fmla="*/ 0 w 365242"/>
                      <a:gd name="connsiteY4" fmla="*/ 33558 h 2581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5242" h="258172">
                        <a:moveTo>
                          <a:pt x="3268" y="0"/>
                        </a:moveTo>
                        <a:lnTo>
                          <a:pt x="365242" y="0"/>
                        </a:lnTo>
                        <a:lnTo>
                          <a:pt x="67861" y="258172"/>
                        </a:lnTo>
                        <a:lnTo>
                          <a:pt x="65352" y="255025"/>
                        </a:lnTo>
                        <a:cubicBezTo>
                          <a:pt x="24092" y="191806"/>
                          <a:pt x="0" y="115594"/>
                          <a:pt x="0" y="33558"/>
                        </a:cubicBezTo>
                        <a:close/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0" name="TextBox 249"/>
                  <p:cNvSpPr txBox="1"/>
                  <p:nvPr/>
                </p:nvSpPr>
                <p:spPr>
                  <a:xfrm>
                    <a:off x="8698507" y="3106555"/>
                    <a:ext cx="91" cy="34903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51" name="TextBox 250"/>
                  <p:cNvSpPr txBox="1"/>
                  <p:nvPr/>
                </p:nvSpPr>
                <p:spPr>
                  <a:xfrm>
                    <a:off x="8862651" y="3372151"/>
                    <a:ext cx="6477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b="1" dirty="0" smtClean="0"/>
                      <a:t>r</a:t>
                    </a:r>
                    <a:endParaRPr lang="ko-KR" altLang="en-US" b="1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52" name="TextBox 251"/>
                      <p:cNvSpPr txBox="1"/>
                      <p:nvPr/>
                    </p:nvSpPr>
                    <p:spPr>
                      <a:xfrm>
                        <a:off x="8516259" y="2641502"/>
                        <a:ext cx="647700" cy="46538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m:oMathPara>
                        </a14:m>
                        <a:endParaRPr lang="ko-KR" altLang="en-US" b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52" name="TextBox 25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516259" y="2641502"/>
                        <a:ext cx="647700" cy="465381"/>
                      </a:xfrm>
                      <a:prstGeom prst="rect">
                        <a:avLst/>
                      </a:prstGeom>
                      <a:blipFill>
                        <a:blip r:embed="rId25"/>
                        <a:stretch>
                          <a:fillRect r="-131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53" name="원호 252"/>
                  <p:cNvSpPr/>
                  <p:nvPr/>
                </p:nvSpPr>
                <p:spPr>
                  <a:xfrm>
                    <a:off x="8433310" y="2850797"/>
                    <a:ext cx="961856" cy="420669"/>
                  </a:xfrm>
                  <a:prstGeom prst="arc">
                    <a:avLst>
                      <a:gd name="adj1" fmla="val 18187607"/>
                      <a:gd name="adj2" fmla="val 0"/>
                    </a:avLst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4" name="원호 253"/>
                  <p:cNvSpPr/>
                  <p:nvPr/>
                </p:nvSpPr>
                <p:spPr>
                  <a:xfrm flipH="1">
                    <a:off x="8330986" y="2852780"/>
                    <a:ext cx="857555" cy="420669"/>
                  </a:xfrm>
                  <a:prstGeom prst="arc">
                    <a:avLst>
                      <a:gd name="adj1" fmla="val 17807402"/>
                      <a:gd name="adj2" fmla="val 0"/>
                    </a:avLst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5" name="원호 254"/>
                  <p:cNvSpPr/>
                  <p:nvPr/>
                </p:nvSpPr>
                <p:spPr>
                  <a:xfrm rot="19097025" flipH="1" flipV="1">
                    <a:off x="8186666" y="3433642"/>
                    <a:ext cx="1093750" cy="420669"/>
                  </a:xfrm>
                  <a:prstGeom prst="arc">
                    <a:avLst>
                      <a:gd name="adj1" fmla="val 14738373"/>
                      <a:gd name="adj2" fmla="val 0"/>
                    </a:avLst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6" name="원호 255"/>
                  <p:cNvSpPr/>
                  <p:nvPr/>
                </p:nvSpPr>
                <p:spPr>
                  <a:xfrm rot="19097025" flipV="1">
                    <a:off x="8702877" y="3122589"/>
                    <a:ext cx="838343" cy="426308"/>
                  </a:xfrm>
                  <a:prstGeom prst="arc">
                    <a:avLst>
                      <a:gd name="adj1" fmla="val 14550652"/>
                      <a:gd name="adj2" fmla="val 337044"/>
                    </a:avLst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6" name="TextBox 245"/>
                    <p:cNvSpPr txBox="1"/>
                    <p:nvPr/>
                  </p:nvSpPr>
                  <p:spPr>
                    <a:xfrm>
                      <a:off x="9639041" y="3589880"/>
                      <a:ext cx="2344564" cy="38781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2000" b="1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𝐫𝐜𝐨𝐬</m:t>
                            </m:r>
                            <m:sSub>
                              <m:sSubPr>
                                <m:ctrlPr>
                                  <a:rPr lang="en-US" altLang="ko-KR" sz="20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20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𝛗</m:t>
                                </m:r>
                                <m:r>
                                  <m:rPr>
                                    <m:nor/>
                                  </m:rPr>
                                  <a:rPr lang="ko-KR" altLang="en-US" sz="2000" b="1" dirty="0"/>
                                  <m:t> </m:t>
                                </m:r>
                              </m:e>
                              <m:sub>
                                <m:r>
                                  <a:rPr lang="en-US" altLang="ko-KR" sz="20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ko-KR" sz="20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sz="20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  <m:r>
                              <a:rPr lang="en-US" altLang="ko-KR" sz="20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oMath>
                        </m:oMathPara>
                      </a14:m>
                      <a:endParaRPr lang="ko-KR" altLang="en-US" sz="2000" b="1" dirty="0"/>
                    </a:p>
                  </p:txBody>
                </p:sp>
              </mc:Choice>
              <mc:Fallback xmlns="">
                <p:sp>
                  <p:nvSpPr>
                    <p:cNvPr id="246" name="TextBox 24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39041" y="3589880"/>
                      <a:ext cx="2344564" cy="387818"/>
                    </a:xfrm>
                    <a:prstGeom prst="rect">
                      <a:avLst/>
                    </a:prstGeom>
                    <a:blipFill>
                      <a:blip r:embed="rId26"/>
                      <a:stretch>
                        <a:fillRect l="-1099" r="-2564" b="-2941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7" name="TextBox 246"/>
                    <p:cNvSpPr txBox="1"/>
                    <p:nvPr/>
                  </p:nvSpPr>
                  <p:spPr>
                    <a:xfrm>
                      <a:off x="9652611" y="2845473"/>
                      <a:ext cx="2173479" cy="73410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2000" b="1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𝐜𝐨𝐬</m:t>
                            </m:r>
                            <m:sSub>
                              <m:sSubPr>
                                <m:ctrlPr>
                                  <a:rPr lang="en-US" altLang="ko-KR" sz="20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20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𝛗</m:t>
                                </m:r>
                                <m:r>
                                  <m:rPr>
                                    <m:nor/>
                                  </m:rPr>
                                  <a:rPr lang="ko-KR" altLang="en-US" sz="2000" b="1" dirty="0"/>
                                  <m:t> </m:t>
                                </m:r>
                              </m:e>
                              <m:sub>
                                <m:r>
                                  <a:rPr lang="en-US" altLang="ko-KR" sz="20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ko-KR" sz="20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ko-KR" sz="20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20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𝒅</m:t>
                                </m:r>
                                <m:r>
                                  <a:rPr lang="en-US" altLang="ko-KR" sz="20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altLang="ko-KR" sz="20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den>
                            </m:f>
                          </m:oMath>
                        </m:oMathPara>
                      </a14:m>
                      <a:endParaRPr lang="ko-KR" altLang="en-US" sz="2000" b="1" dirty="0"/>
                    </a:p>
                  </p:txBody>
                </p:sp>
              </mc:Choice>
              <mc:Fallback xmlns="">
                <p:sp>
                  <p:nvSpPr>
                    <p:cNvPr id="247" name="TextBox 24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52611" y="2845473"/>
                      <a:ext cx="2173479" cy="734106"/>
                    </a:xfrm>
                    <a:prstGeom prst="rect">
                      <a:avLst/>
                    </a:prstGeom>
                    <a:blipFill>
                      <a:blip r:embed="rId2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4" name="직사각형 243"/>
                  <p:cNvSpPr/>
                  <p:nvPr/>
                </p:nvSpPr>
                <p:spPr>
                  <a:xfrm>
                    <a:off x="8035362" y="2817076"/>
                    <a:ext cx="51482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𝛗</m:t>
                              </m:r>
                            </m:e>
                            <m:sub>
                              <m:r>
                                <a:rPr lang="en-US" altLang="ko-K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44" name="직사각형 24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35362" y="2817076"/>
                    <a:ext cx="514821" cy="369332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b="-983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TextBox 228"/>
                <p:cNvSpPr txBox="1"/>
                <p:nvPr/>
              </p:nvSpPr>
              <p:spPr>
                <a:xfrm>
                  <a:off x="9923459" y="3392887"/>
                  <a:ext cx="1640706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𝐫𝐬𝐢𝐧</m:t>
                        </m:r>
                        <m:sSub>
                          <m:sSubPr>
                            <m:ctrlPr>
                              <a:rPr lang="en-US" altLang="ko-KR" sz="20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0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𝛗</m:t>
                            </m:r>
                            <m:r>
                              <m:rPr>
                                <m:nor/>
                              </m:rPr>
                              <a:rPr lang="ko-KR" altLang="en-US" sz="2000" b="1" dirty="0"/>
                              <m:t> </m:t>
                            </m:r>
                          </m:e>
                          <m:sub>
                            <m:r>
                              <a:rPr lang="en-US" altLang="ko-KR" sz="20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altLang="ko-KR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ko-KR" altLang="en-US" sz="2000" b="1" dirty="0"/>
                </a:p>
              </p:txBody>
            </p:sp>
          </mc:Choice>
          <mc:Fallback xmlns="">
            <p:sp>
              <p:nvSpPr>
                <p:cNvPr id="229" name="TextBox 2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3459" y="3392887"/>
                  <a:ext cx="1640706" cy="307777"/>
                </a:xfrm>
                <a:prstGeom prst="rect">
                  <a:avLst/>
                </a:prstGeom>
                <a:blipFill>
                  <a:blip r:embed="rId29"/>
                  <a:stretch>
                    <a:fillRect l="-2230" r="-2974" b="-32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4" name="TextBox 233"/>
                <p:cNvSpPr txBox="1"/>
                <p:nvPr/>
              </p:nvSpPr>
              <p:spPr>
                <a:xfrm>
                  <a:off x="9933122" y="2802116"/>
                  <a:ext cx="1518877" cy="5825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𝐬𝐢𝐧</m:t>
                        </m:r>
                        <m:sSub>
                          <m:sSubPr>
                            <m:ctrlPr>
                              <a:rPr lang="en-US" altLang="ko-KR" sz="20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0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𝛗</m:t>
                            </m:r>
                            <m:r>
                              <m:rPr>
                                <m:nor/>
                              </m:rPr>
                              <a:rPr lang="ko-KR" altLang="en-US" sz="2000" b="1" dirty="0"/>
                              <m:t> </m:t>
                            </m:r>
                          </m:e>
                          <m:sub>
                            <m:r>
                              <a:rPr lang="en-US" altLang="ko-KR" sz="20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20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  <m:r>
                              <a:rPr lang="en-US" altLang="ko-KR" sz="20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num>
                          <m:den>
                            <m:r>
                              <a:rPr lang="en-US" altLang="ko-KR" sz="20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</m:den>
                        </m:f>
                      </m:oMath>
                    </m:oMathPara>
                  </a14:m>
                  <a:endParaRPr lang="ko-KR" altLang="en-US" sz="2000" b="1" dirty="0"/>
                </a:p>
              </p:txBody>
            </p:sp>
          </mc:Choice>
          <mc:Fallback xmlns="">
            <p:sp>
              <p:nvSpPr>
                <p:cNvPr id="234" name="TextBox 2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3122" y="2802116"/>
                  <a:ext cx="1518877" cy="582595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5" name="그룹 234"/>
            <p:cNvGrpSpPr/>
            <p:nvPr/>
          </p:nvGrpSpPr>
          <p:grpSpPr>
            <a:xfrm rot="16200000">
              <a:off x="6790699" y="3053395"/>
              <a:ext cx="733034" cy="538059"/>
              <a:chOff x="7514348" y="2703023"/>
              <a:chExt cx="733034" cy="53805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0" name="TextBox 239"/>
                  <p:cNvSpPr txBox="1"/>
                  <p:nvPr/>
                </p:nvSpPr>
                <p:spPr>
                  <a:xfrm>
                    <a:off x="7621516" y="2703023"/>
                    <a:ext cx="46122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oMath>
                      </m:oMathPara>
                    </a14:m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0" name="TextBox 2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21516" y="2703023"/>
                    <a:ext cx="461226" cy="369332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t="-131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1" name="원호 240"/>
              <p:cNvSpPr/>
              <p:nvPr/>
            </p:nvSpPr>
            <p:spPr>
              <a:xfrm>
                <a:off x="7562446" y="2907234"/>
                <a:ext cx="684936" cy="333848"/>
              </a:xfrm>
              <a:prstGeom prst="arc">
                <a:avLst>
                  <a:gd name="adj1" fmla="val 18612862"/>
                  <a:gd name="adj2" fmla="val 0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원호 241"/>
              <p:cNvSpPr/>
              <p:nvPr/>
            </p:nvSpPr>
            <p:spPr>
              <a:xfrm flipH="1">
                <a:off x="7514348" y="2894303"/>
                <a:ext cx="610664" cy="333848"/>
              </a:xfrm>
              <a:prstGeom prst="arc">
                <a:avLst>
                  <a:gd name="adj1" fmla="val 18820141"/>
                  <a:gd name="adj2" fmla="val 0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8" name="직사각형 237"/>
            <p:cNvSpPr/>
            <p:nvPr/>
          </p:nvSpPr>
          <p:spPr>
            <a:xfrm>
              <a:off x="6916156" y="2679258"/>
              <a:ext cx="4648009" cy="11188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7" name="타원 256"/>
          <p:cNvSpPr/>
          <p:nvPr/>
        </p:nvSpPr>
        <p:spPr>
          <a:xfrm>
            <a:off x="9854641" y="5582768"/>
            <a:ext cx="107340" cy="10807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타원 257"/>
          <p:cNvSpPr/>
          <p:nvPr/>
        </p:nvSpPr>
        <p:spPr>
          <a:xfrm>
            <a:off x="10229806" y="5973916"/>
            <a:ext cx="107340" cy="10807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9" name="타원 258"/>
          <p:cNvSpPr/>
          <p:nvPr/>
        </p:nvSpPr>
        <p:spPr>
          <a:xfrm>
            <a:off x="10015482" y="5244605"/>
            <a:ext cx="107340" cy="10807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타원 259"/>
          <p:cNvSpPr/>
          <p:nvPr/>
        </p:nvSpPr>
        <p:spPr>
          <a:xfrm>
            <a:off x="10521528" y="5233980"/>
            <a:ext cx="107340" cy="10807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" name="타원 260"/>
          <p:cNvSpPr/>
          <p:nvPr/>
        </p:nvSpPr>
        <p:spPr>
          <a:xfrm>
            <a:off x="9512793" y="5728184"/>
            <a:ext cx="107340" cy="10807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타원 261"/>
          <p:cNvSpPr/>
          <p:nvPr/>
        </p:nvSpPr>
        <p:spPr>
          <a:xfrm>
            <a:off x="9512793" y="6211761"/>
            <a:ext cx="107340" cy="10807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타원 262"/>
          <p:cNvSpPr/>
          <p:nvPr/>
        </p:nvSpPr>
        <p:spPr>
          <a:xfrm>
            <a:off x="9512793" y="5244604"/>
            <a:ext cx="107340" cy="10807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타원 263"/>
          <p:cNvSpPr/>
          <p:nvPr/>
        </p:nvSpPr>
        <p:spPr>
          <a:xfrm>
            <a:off x="9504292" y="5246025"/>
            <a:ext cx="107340" cy="10807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타원 264"/>
          <p:cNvSpPr/>
          <p:nvPr/>
        </p:nvSpPr>
        <p:spPr>
          <a:xfrm>
            <a:off x="9498680" y="5240765"/>
            <a:ext cx="107340" cy="10807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" name="타원 265"/>
          <p:cNvSpPr/>
          <p:nvPr/>
        </p:nvSpPr>
        <p:spPr>
          <a:xfrm>
            <a:off x="9474567" y="5219502"/>
            <a:ext cx="165814" cy="15828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8" name="TextBox 267"/>
          <p:cNvSpPr txBox="1"/>
          <p:nvPr/>
        </p:nvSpPr>
        <p:spPr>
          <a:xfrm>
            <a:off x="321437" y="845088"/>
            <a:ext cx="368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1. R</a:t>
            </a:r>
            <a:r>
              <a:rPr lang="ko-KR" altLang="en-US" b="1" dirty="0" smtClean="0"/>
              <a:t>값을 알고 있는 경우</a:t>
            </a:r>
            <a:endParaRPr lang="ko-KR" altLang="en-US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C4C6-6957-4734-A697-857ABF7C27E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712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0" animBg="1"/>
      <p:bldP spid="201" grpId="0" animBg="1"/>
      <p:bldP spid="211" grpId="0"/>
      <p:bldP spid="212" grpId="0"/>
      <p:bldP spid="214" grpId="0"/>
      <p:bldP spid="227" grpId="0"/>
      <p:bldP spid="103" grpId="0" animBg="1"/>
      <p:bldP spid="104" grpId="0" animBg="1"/>
      <p:bldP spid="5" grpId="0"/>
      <p:bldP spid="150" grpId="0"/>
      <p:bldP spid="151" grpId="0" animBg="1"/>
      <p:bldP spid="152" grpId="0" animBg="1"/>
      <p:bldP spid="166" grpId="0" animBg="1"/>
      <p:bldP spid="168" grpId="0" animBg="1"/>
      <p:bldP spid="173" grpId="0"/>
      <p:bldP spid="176" grpId="0"/>
      <p:bldP spid="191" grpId="0"/>
      <p:bldP spid="218" grpId="0" animBg="1"/>
      <p:bldP spid="219" grpId="0" animBg="1"/>
      <p:bldP spid="220" grpId="0" animBg="1"/>
      <p:bldP spid="221" grpId="0" animBg="1"/>
      <p:bldP spid="257" grpId="0" animBg="1"/>
      <p:bldP spid="258" grpId="0" animBg="1"/>
      <p:bldP spid="259" grpId="0" animBg="1"/>
      <p:bldP spid="260" grpId="0" animBg="1"/>
      <p:bldP spid="261" grpId="0" animBg="1"/>
      <p:bldP spid="262" grpId="0" animBg="1"/>
      <p:bldP spid="263" grpId="0" animBg="1"/>
      <p:bldP spid="264" grpId="0" animBg="1"/>
      <p:bldP spid="265" grpId="0" animBg="1"/>
      <p:bldP spid="26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" name="직선 연결선 193"/>
          <p:cNvCxnSpPr>
            <a:endCxn id="149" idx="2"/>
          </p:cNvCxnSpPr>
          <p:nvPr/>
        </p:nvCxnSpPr>
        <p:spPr>
          <a:xfrm>
            <a:off x="6416629" y="1626844"/>
            <a:ext cx="471256" cy="399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/>
          <p:cNvCxnSpPr/>
          <p:nvPr/>
        </p:nvCxnSpPr>
        <p:spPr>
          <a:xfrm>
            <a:off x="6430103" y="2205863"/>
            <a:ext cx="746046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V="1">
            <a:off x="6416629" y="2470791"/>
            <a:ext cx="923004" cy="256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자유형 3"/>
          <p:cNvSpPr/>
          <p:nvPr/>
        </p:nvSpPr>
        <p:spPr>
          <a:xfrm>
            <a:off x="0" y="254230"/>
            <a:ext cx="2277208" cy="311727"/>
          </a:xfrm>
          <a:custGeom>
            <a:avLst/>
            <a:gdLst>
              <a:gd name="connsiteX0" fmla="*/ 0 w 1808018"/>
              <a:gd name="connsiteY0" fmla="*/ 0 h 426027"/>
              <a:gd name="connsiteX1" fmla="*/ 1737012 w 1808018"/>
              <a:gd name="connsiteY1" fmla="*/ 0 h 426027"/>
              <a:gd name="connsiteX2" fmla="*/ 1808018 w 1808018"/>
              <a:gd name="connsiteY2" fmla="*/ 71006 h 426027"/>
              <a:gd name="connsiteX3" fmla="*/ 1808018 w 1808018"/>
              <a:gd name="connsiteY3" fmla="*/ 355021 h 426027"/>
              <a:gd name="connsiteX4" fmla="*/ 1737012 w 1808018"/>
              <a:gd name="connsiteY4" fmla="*/ 426027 h 426027"/>
              <a:gd name="connsiteX5" fmla="*/ 0 w 1808018"/>
              <a:gd name="connsiteY5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8018" h="426027">
                <a:moveTo>
                  <a:pt x="0" y="0"/>
                </a:moveTo>
                <a:lnTo>
                  <a:pt x="1737012" y="0"/>
                </a:lnTo>
                <a:cubicBezTo>
                  <a:pt x="1776228" y="0"/>
                  <a:pt x="1808018" y="31790"/>
                  <a:pt x="1808018" y="71006"/>
                </a:cubicBezTo>
                <a:lnTo>
                  <a:pt x="1808018" y="355021"/>
                </a:lnTo>
                <a:cubicBezTo>
                  <a:pt x="1808018" y="394237"/>
                  <a:pt x="1776228" y="426027"/>
                  <a:pt x="1737012" y="426027"/>
                </a:cubicBezTo>
                <a:lnTo>
                  <a:pt x="0" y="4260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4-3 </a:t>
            </a:r>
            <a:r>
              <a:rPr lang="ko-KR" altLang="en-US" sz="1400" b="1" dirty="0" err="1" smtClean="0"/>
              <a:t>허프</a:t>
            </a:r>
            <a:r>
              <a:rPr lang="ko-KR" altLang="en-US" sz="1400" b="1" dirty="0" smtClean="0"/>
              <a:t> 변환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원 검출</a:t>
            </a:r>
            <a:r>
              <a:rPr lang="en-US" altLang="ko-KR" sz="1400" b="1" dirty="0" smtClean="0"/>
              <a:t>)</a:t>
            </a:r>
            <a:endParaRPr lang="ko-KR" altLang="en-US" sz="1400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321437" y="845088"/>
            <a:ext cx="368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</a:t>
            </a:r>
            <a:r>
              <a:rPr lang="en-US" altLang="ko-KR" b="1" dirty="0" smtClean="0"/>
              <a:t>. R</a:t>
            </a:r>
            <a:r>
              <a:rPr lang="ko-KR" altLang="en-US" b="1" dirty="0" smtClean="0"/>
              <a:t>값을 모를 경우</a:t>
            </a:r>
            <a:endParaRPr lang="en-US" altLang="ko-KR" b="1" dirty="0" smtClean="0"/>
          </a:p>
        </p:txBody>
      </p:sp>
      <p:sp>
        <p:nvSpPr>
          <p:cNvPr id="120" name="TextBox 119"/>
          <p:cNvSpPr txBox="1"/>
          <p:nvPr/>
        </p:nvSpPr>
        <p:spPr>
          <a:xfrm>
            <a:off x="2438362" y="4478334"/>
            <a:ext cx="781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y</a:t>
            </a:r>
            <a:endParaRPr lang="ko-KR" altLang="en-US" sz="1400" b="1" dirty="0"/>
          </a:p>
        </p:txBody>
      </p:sp>
      <p:sp>
        <p:nvSpPr>
          <p:cNvPr id="121" name="타원 120"/>
          <p:cNvSpPr/>
          <p:nvPr/>
        </p:nvSpPr>
        <p:spPr>
          <a:xfrm>
            <a:off x="3050814" y="2894063"/>
            <a:ext cx="1011115" cy="96715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2" name="직선 화살표 연결선 121"/>
          <p:cNvCxnSpPr/>
          <p:nvPr/>
        </p:nvCxnSpPr>
        <p:spPr>
          <a:xfrm>
            <a:off x="2195416" y="2409723"/>
            <a:ext cx="2344016" cy="107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/>
          <p:nvPr/>
        </p:nvCxnSpPr>
        <p:spPr>
          <a:xfrm>
            <a:off x="2595201" y="2195708"/>
            <a:ext cx="13508" cy="22225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4651740" y="2266595"/>
            <a:ext cx="781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x</a:t>
            </a:r>
            <a:endParaRPr lang="ko-KR" altLang="en-US" sz="1400" b="1" dirty="0"/>
          </a:p>
        </p:txBody>
      </p:sp>
      <p:sp>
        <p:nvSpPr>
          <p:cNvPr id="125" name="TextBox 124"/>
          <p:cNvSpPr txBox="1"/>
          <p:nvPr/>
        </p:nvSpPr>
        <p:spPr>
          <a:xfrm>
            <a:off x="8653218" y="4968846"/>
            <a:ext cx="781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a</a:t>
            </a:r>
            <a:endParaRPr lang="ko-KR" altLang="en-US" sz="1400" b="1" dirty="0"/>
          </a:p>
        </p:txBody>
      </p:sp>
      <p:cxnSp>
        <p:nvCxnSpPr>
          <p:cNvPr id="126" name="직선 화살표 연결선 125"/>
          <p:cNvCxnSpPr/>
          <p:nvPr/>
        </p:nvCxnSpPr>
        <p:spPr>
          <a:xfrm flipV="1">
            <a:off x="6430103" y="1205011"/>
            <a:ext cx="2096129" cy="2005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/>
          <p:nvPr/>
        </p:nvCxnSpPr>
        <p:spPr>
          <a:xfrm>
            <a:off x="6420741" y="3210365"/>
            <a:ext cx="2232477" cy="18801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8526232" y="932283"/>
            <a:ext cx="781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b</a:t>
            </a:r>
            <a:endParaRPr lang="ko-KR" altLang="en-US" sz="1400" b="1" dirty="0"/>
          </a:p>
        </p:txBody>
      </p:sp>
      <p:sp>
        <p:nvSpPr>
          <p:cNvPr id="138" name="TextBox 137"/>
          <p:cNvSpPr txBox="1"/>
          <p:nvPr/>
        </p:nvSpPr>
        <p:spPr>
          <a:xfrm>
            <a:off x="6279561" y="407259"/>
            <a:ext cx="781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r</a:t>
            </a:r>
            <a:endParaRPr lang="ko-KR" altLang="en-US" sz="1400" b="1" dirty="0"/>
          </a:p>
        </p:txBody>
      </p:sp>
      <p:sp>
        <p:nvSpPr>
          <p:cNvPr id="140" name="타원 139"/>
          <p:cNvSpPr/>
          <p:nvPr/>
        </p:nvSpPr>
        <p:spPr>
          <a:xfrm>
            <a:off x="7400085" y="2656107"/>
            <a:ext cx="1011115" cy="96715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타원 142"/>
          <p:cNvSpPr/>
          <p:nvPr/>
        </p:nvSpPr>
        <p:spPr>
          <a:xfrm>
            <a:off x="3590006" y="3796630"/>
            <a:ext cx="107340" cy="10807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 143"/>
          <p:cNvSpPr/>
          <p:nvPr/>
        </p:nvSpPr>
        <p:spPr>
          <a:xfrm>
            <a:off x="3556371" y="2858539"/>
            <a:ext cx="107340" cy="10807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타원 144"/>
          <p:cNvSpPr/>
          <p:nvPr/>
        </p:nvSpPr>
        <p:spPr>
          <a:xfrm>
            <a:off x="7526646" y="2726789"/>
            <a:ext cx="107340" cy="10807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/>
              <p:cNvSpPr txBox="1"/>
              <p:nvPr/>
            </p:nvSpPr>
            <p:spPr>
              <a:xfrm>
                <a:off x="2144536" y="1640727"/>
                <a:ext cx="2703624" cy="314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146" name="TextBox 1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536" y="1640727"/>
                <a:ext cx="2703624" cy="314766"/>
              </a:xfrm>
              <a:prstGeom prst="rect">
                <a:avLst/>
              </a:prstGeom>
              <a:blipFill>
                <a:blip r:embed="rId3"/>
                <a:stretch>
                  <a:fillRect l="-2483" r="-226" b="-36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직사각형 146"/>
              <p:cNvSpPr/>
              <p:nvPr/>
            </p:nvSpPr>
            <p:spPr>
              <a:xfrm>
                <a:off x="3496348" y="2522752"/>
                <a:ext cx="85465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-KR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7" name="직사각형 1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6348" y="2522752"/>
                <a:ext cx="854657" cy="307777"/>
              </a:xfrm>
              <a:prstGeom prst="rect">
                <a:avLst/>
              </a:prstGeom>
              <a:blipFill>
                <a:blip r:embed="rId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직사각형 147"/>
              <p:cNvSpPr/>
              <p:nvPr/>
            </p:nvSpPr>
            <p:spPr>
              <a:xfrm>
                <a:off x="3556371" y="3904703"/>
                <a:ext cx="85465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i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48" name="직사각형 1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371" y="3904703"/>
                <a:ext cx="854657" cy="307777"/>
              </a:xfrm>
              <a:prstGeom prst="rect">
                <a:avLst/>
              </a:prstGeom>
              <a:blipFill>
                <a:blip r:embed="rId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/>
          <p:cNvSpPr/>
          <p:nvPr/>
        </p:nvSpPr>
        <p:spPr>
          <a:xfrm>
            <a:off x="6887885" y="1147259"/>
            <a:ext cx="1017757" cy="9671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>
            <a:stCxn id="145" idx="4"/>
          </p:cNvCxnSpPr>
          <p:nvPr/>
        </p:nvCxnSpPr>
        <p:spPr>
          <a:xfrm flipH="1" flipV="1">
            <a:off x="6913241" y="1808563"/>
            <a:ext cx="667075" cy="102629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/>
          <p:cNvCxnSpPr/>
          <p:nvPr/>
        </p:nvCxnSpPr>
        <p:spPr>
          <a:xfrm flipV="1">
            <a:off x="7611307" y="1687322"/>
            <a:ext cx="287376" cy="111178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타원 184"/>
          <p:cNvSpPr/>
          <p:nvPr/>
        </p:nvSpPr>
        <p:spPr>
          <a:xfrm>
            <a:off x="7322577" y="2207688"/>
            <a:ext cx="381009" cy="359789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타원 191"/>
          <p:cNvSpPr/>
          <p:nvPr/>
        </p:nvSpPr>
        <p:spPr>
          <a:xfrm>
            <a:off x="7156933" y="1789091"/>
            <a:ext cx="627080" cy="59805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5" name="직선 연결선 194"/>
          <p:cNvCxnSpPr>
            <a:endCxn id="145" idx="2"/>
          </p:cNvCxnSpPr>
          <p:nvPr/>
        </p:nvCxnSpPr>
        <p:spPr>
          <a:xfrm>
            <a:off x="6441438" y="2780825"/>
            <a:ext cx="1085208" cy="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/>
          <p:nvPr/>
        </p:nvCxnSpPr>
        <p:spPr>
          <a:xfrm flipV="1">
            <a:off x="6430103" y="753923"/>
            <a:ext cx="1" cy="24765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/>
          <p:cNvGrpSpPr/>
          <p:nvPr/>
        </p:nvGrpSpPr>
        <p:grpSpPr>
          <a:xfrm>
            <a:off x="7589193" y="1833634"/>
            <a:ext cx="1017757" cy="1715043"/>
            <a:chOff x="6722743" y="2421482"/>
            <a:chExt cx="1017757" cy="1715043"/>
          </a:xfrm>
        </p:grpSpPr>
        <p:sp>
          <p:nvSpPr>
            <p:cNvPr id="142" name="타원 141"/>
            <p:cNvSpPr/>
            <p:nvPr/>
          </p:nvSpPr>
          <p:spPr>
            <a:xfrm>
              <a:off x="7360450" y="4028452"/>
              <a:ext cx="107340" cy="10807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타원 195"/>
            <p:cNvSpPr/>
            <p:nvPr/>
          </p:nvSpPr>
          <p:spPr>
            <a:xfrm>
              <a:off x="6722743" y="2421482"/>
              <a:ext cx="1017757" cy="967154"/>
            </a:xfrm>
            <a:prstGeom prst="ellipse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7" name="직선 연결선 196"/>
            <p:cNvCxnSpPr/>
            <p:nvPr/>
          </p:nvCxnSpPr>
          <p:spPr>
            <a:xfrm flipH="1" flipV="1">
              <a:off x="6748099" y="3082786"/>
              <a:ext cx="667075" cy="1026299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/>
            <p:cNvCxnSpPr/>
            <p:nvPr/>
          </p:nvCxnSpPr>
          <p:spPr>
            <a:xfrm flipV="1">
              <a:off x="7446165" y="2961545"/>
              <a:ext cx="287376" cy="111178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타원 231"/>
            <p:cNvSpPr/>
            <p:nvPr/>
          </p:nvSpPr>
          <p:spPr>
            <a:xfrm>
              <a:off x="7157435" y="3481911"/>
              <a:ext cx="381009" cy="359789"/>
            </a:xfrm>
            <a:prstGeom prst="ellipse">
              <a:avLst/>
            </a:prstGeom>
            <a:no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타원 232"/>
            <p:cNvSpPr/>
            <p:nvPr/>
          </p:nvSpPr>
          <p:spPr>
            <a:xfrm>
              <a:off x="6991791" y="3063314"/>
              <a:ext cx="627080" cy="598050"/>
            </a:xfrm>
            <a:prstGeom prst="ellipse">
              <a:avLst/>
            </a:prstGeom>
            <a:noFill/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6049516" y="2657600"/>
                <a:ext cx="5224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516" y="2657600"/>
                <a:ext cx="522457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TextBox 235"/>
              <p:cNvSpPr txBox="1"/>
              <p:nvPr/>
            </p:nvSpPr>
            <p:spPr>
              <a:xfrm>
                <a:off x="6049516" y="2340904"/>
                <a:ext cx="5224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6" name="TextBox 2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516" y="2340904"/>
                <a:ext cx="522457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TextBox 236"/>
              <p:cNvSpPr txBox="1"/>
              <p:nvPr/>
            </p:nvSpPr>
            <p:spPr>
              <a:xfrm>
                <a:off x="6049516" y="2065920"/>
                <a:ext cx="5224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7" name="TextBox 2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516" y="2065920"/>
                <a:ext cx="522457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TextBox 238"/>
              <p:cNvSpPr txBox="1"/>
              <p:nvPr/>
            </p:nvSpPr>
            <p:spPr>
              <a:xfrm>
                <a:off x="6049516" y="1493216"/>
                <a:ext cx="5224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ko-KR" alt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9" name="TextBox 2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516" y="1493216"/>
                <a:ext cx="522457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2903528" y="5408900"/>
            <a:ext cx="5622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▶ </a:t>
            </a:r>
            <a:r>
              <a:rPr lang="en-US" altLang="ko-KR" b="1" dirty="0" smtClean="0">
                <a:solidFill>
                  <a:srgbClr val="FF0000"/>
                </a:solidFill>
              </a:rPr>
              <a:t>R</a:t>
            </a:r>
            <a:r>
              <a:rPr lang="ko-KR" altLang="en-US" b="1" dirty="0" smtClean="0">
                <a:solidFill>
                  <a:srgbClr val="FF0000"/>
                </a:solidFill>
              </a:rPr>
              <a:t>값을 증가 시키면서 아까의 상황을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반복하면됨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67" name="TextBox 266"/>
          <p:cNvSpPr txBox="1"/>
          <p:nvPr/>
        </p:nvSpPr>
        <p:spPr>
          <a:xfrm>
            <a:off x="3673982" y="5906560"/>
            <a:ext cx="5220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▶ 누적 배열에서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임계값</a:t>
            </a:r>
            <a:r>
              <a:rPr lang="ko-KR" altLang="en-US" b="1" dirty="0" smtClean="0">
                <a:solidFill>
                  <a:srgbClr val="FF0000"/>
                </a:solidFill>
              </a:rPr>
              <a:t> 이상의 투표수를 얻은 </a:t>
            </a:r>
            <a:r>
              <a:rPr lang="en-US" altLang="ko-KR" b="1" dirty="0" err="1" smtClean="0">
                <a:solidFill>
                  <a:srgbClr val="FF0000"/>
                </a:solidFill>
              </a:rPr>
              <a:t>a,b,r</a:t>
            </a:r>
            <a:r>
              <a:rPr lang="ko-KR" altLang="en-US" b="1" dirty="0" smtClean="0">
                <a:solidFill>
                  <a:srgbClr val="FF0000"/>
                </a:solidFill>
              </a:rPr>
              <a:t>값</a:t>
            </a:r>
            <a:r>
              <a:rPr lang="ko-KR" altLang="en-US" b="1" dirty="0">
                <a:solidFill>
                  <a:srgbClr val="FF0000"/>
                </a:solidFill>
              </a:rPr>
              <a:t>들</a:t>
            </a:r>
            <a:r>
              <a:rPr lang="ko-KR" altLang="en-US" b="1" dirty="0" smtClean="0">
                <a:solidFill>
                  <a:srgbClr val="FF0000"/>
                </a:solidFill>
              </a:rPr>
              <a:t>만 </a:t>
            </a:r>
            <a:r>
              <a:rPr lang="en-US" altLang="ko-KR" b="1" dirty="0" err="1" smtClean="0">
                <a:solidFill>
                  <a:srgbClr val="FF0000"/>
                </a:solidFill>
              </a:rPr>
              <a:t>xy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좌표상에서</a:t>
            </a:r>
            <a:r>
              <a:rPr lang="ko-KR" altLang="en-US" b="1" dirty="0" smtClean="0">
                <a:solidFill>
                  <a:srgbClr val="FF0000"/>
                </a:solidFill>
              </a:rPr>
              <a:t> 표시해주면 됨</a:t>
            </a:r>
            <a:r>
              <a:rPr lang="en-US" altLang="ko-KR" b="1" dirty="0" smtClean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 rot="5400000">
            <a:off x="6022446" y="1888533"/>
            <a:ext cx="522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…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C4C6-6957-4734-A697-857ABF7C27E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960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6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254230"/>
            <a:ext cx="2277208" cy="311727"/>
          </a:xfrm>
          <a:custGeom>
            <a:avLst/>
            <a:gdLst>
              <a:gd name="connsiteX0" fmla="*/ 0 w 1808018"/>
              <a:gd name="connsiteY0" fmla="*/ 0 h 426027"/>
              <a:gd name="connsiteX1" fmla="*/ 1737012 w 1808018"/>
              <a:gd name="connsiteY1" fmla="*/ 0 h 426027"/>
              <a:gd name="connsiteX2" fmla="*/ 1808018 w 1808018"/>
              <a:gd name="connsiteY2" fmla="*/ 71006 h 426027"/>
              <a:gd name="connsiteX3" fmla="*/ 1808018 w 1808018"/>
              <a:gd name="connsiteY3" fmla="*/ 355021 h 426027"/>
              <a:gd name="connsiteX4" fmla="*/ 1737012 w 1808018"/>
              <a:gd name="connsiteY4" fmla="*/ 426027 h 426027"/>
              <a:gd name="connsiteX5" fmla="*/ 0 w 1808018"/>
              <a:gd name="connsiteY5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8018" h="426027">
                <a:moveTo>
                  <a:pt x="0" y="0"/>
                </a:moveTo>
                <a:lnTo>
                  <a:pt x="1737012" y="0"/>
                </a:lnTo>
                <a:cubicBezTo>
                  <a:pt x="1776228" y="0"/>
                  <a:pt x="1808018" y="31790"/>
                  <a:pt x="1808018" y="71006"/>
                </a:cubicBezTo>
                <a:lnTo>
                  <a:pt x="1808018" y="355021"/>
                </a:lnTo>
                <a:cubicBezTo>
                  <a:pt x="1808018" y="394237"/>
                  <a:pt x="1776228" y="426027"/>
                  <a:pt x="1737012" y="426027"/>
                </a:cubicBezTo>
                <a:lnTo>
                  <a:pt x="0" y="4260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4-3 </a:t>
            </a:r>
            <a:r>
              <a:rPr lang="ko-KR" altLang="en-US" sz="1400" b="1" dirty="0" err="1" smtClean="0"/>
              <a:t>허프</a:t>
            </a:r>
            <a:r>
              <a:rPr lang="ko-KR" altLang="en-US" sz="1400" b="1" dirty="0" smtClean="0"/>
              <a:t> 변환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원 검출</a:t>
            </a:r>
            <a:r>
              <a:rPr lang="en-US" altLang="ko-KR" sz="1400" b="1" dirty="0" smtClean="0"/>
              <a:t>)</a:t>
            </a:r>
            <a:endParaRPr lang="ko-KR" altLang="en-US" sz="1400" b="1" dirty="0"/>
          </a:p>
        </p:txBody>
      </p:sp>
      <p:sp>
        <p:nvSpPr>
          <p:cNvPr id="47" name="직사각형 46"/>
          <p:cNvSpPr/>
          <p:nvPr/>
        </p:nvSpPr>
        <p:spPr>
          <a:xfrm>
            <a:off x="1138604" y="1638300"/>
            <a:ext cx="4000500" cy="37211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6694480" y="1638300"/>
            <a:ext cx="4000500" cy="37211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345680" y="1168400"/>
            <a:ext cx="301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Hough circle transform</a:t>
            </a:r>
            <a:endParaRPr lang="ko-KR" altLang="en-US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2376854" y="11684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Canny edge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138604" y="5459968"/>
            <a:ext cx="44399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solidFill>
                  <a:schemeClr val="bg2">
                    <a:lumMod val="75000"/>
                  </a:schemeClr>
                </a:solidFill>
              </a:rPr>
              <a:t>* Sobel </a:t>
            </a:r>
            <a:r>
              <a:rPr lang="ko-KR" altLang="en-US" sz="1050" b="1" dirty="0" smtClean="0">
                <a:solidFill>
                  <a:schemeClr val="bg2">
                    <a:lumMod val="75000"/>
                  </a:schemeClr>
                </a:solidFill>
              </a:rPr>
              <a:t>필터 적용 후 음수 값 절대값 처리한 뒤 </a:t>
            </a:r>
            <a:r>
              <a:rPr lang="ko-KR" altLang="en-US" sz="1050" b="1" dirty="0" err="1" smtClean="0">
                <a:solidFill>
                  <a:schemeClr val="bg2">
                    <a:lumMod val="75000"/>
                  </a:schemeClr>
                </a:solidFill>
              </a:rPr>
              <a:t>클램핑</a:t>
            </a:r>
            <a:r>
              <a:rPr lang="ko-KR" altLang="en-US" sz="1050" b="1" dirty="0" smtClean="0">
                <a:solidFill>
                  <a:schemeClr val="bg2">
                    <a:lumMod val="75000"/>
                  </a:schemeClr>
                </a:solidFill>
              </a:rPr>
              <a:t> 기법 적용</a:t>
            </a:r>
            <a:endParaRPr lang="ko-KR" altLang="en-US" sz="105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634480" y="5459968"/>
            <a:ext cx="44399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ko-KR" altLang="en-US" sz="1050" b="1" dirty="0" smtClean="0">
                <a:solidFill>
                  <a:schemeClr val="bg2">
                    <a:lumMod val="75000"/>
                  </a:schemeClr>
                </a:solidFill>
              </a:rPr>
              <a:t>누적 값 계산 후 </a:t>
            </a:r>
            <a:r>
              <a:rPr lang="ko-KR" altLang="en-US" sz="1050" b="1" dirty="0" err="1" smtClean="0">
                <a:solidFill>
                  <a:schemeClr val="bg2">
                    <a:lumMod val="75000"/>
                  </a:schemeClr>
                </a:solidFill>
              </a:rPr>
              <a:t>비최대억제</a:t>
            </a:r>
            <a:r>
              <a:rPr lang="ko-KR" altLang="en-US" sz="1050" b="1" dirty="0" smtClean="0">
                <a:solidFill>
                  <a:schemeClr val="bg2">
                    <a:lumMod val="75000"/>
                  </a:schemeClr>
                </a:solidFill>
              </a:rPr>
              <a:t> 사용하여 하나의 원만 그려지도록 함</a:t>
            </a:r>
            <a:endParaRPr lang="ko-KR" altLang="en-US" sz="105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C4C6-6957-4734-A697-857ABF7C27E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940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899535" y="2955040"/>
            <a:ext cx="4392930" cy="94792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/>
              <a:t>4-3 </a:t>
            </a:r>
            <a:r>
              <a:rPr lang="en-US" altLang="ko-KR" sz="2000" b="1" dirty="0" err="1" smtClean="0"/>
              <a:t>Ransac</a:t>
            </a:r>
            <a:endParaRPr lang="ko-KR" altLang="en-US" sz="20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C4C6-6957-4734-A697-857ABF7C27E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926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3515</TotalTime>
  <Words>1650</Words>
  <Application>Microsoft Office PowerPoint</Application>
  <PresentationFormat>와이드스크린</PresentationFormat>
  <Paragraphs>374</Paragraphs>
  <Slides>20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97</cp:revision>
  <dcterms:created xsi:type="dcterms:W3CDTF">2023-11-30T12:55:48Z</dcterms:created>
  <dcterms:modified xsi:type="dcterms:W3CDTF">2023-12-03T14:32:29Z</dcterms:modified>
</cp:coreProperties>
</file>